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embeddedFontLs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48F3EB-CA8D-4D52-B6F1-83BE689BCBD0}">
  <a:tblStyle styleId="{4C48F3EB-CA8D-4D52-B6F1-83BE689BCBD0}" styleName="Table_0">
    <a:wholeTbl>
      <a:tcTxStyle b="off" i="off">
        <a:font>
          <a:latin typeface="Calibri"/>
          <a:ea typeface="Calibri"/>
          <a:cs typeface="Calibri"/>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4E8E8"/>
          </a:solidFill>
        </a:fill>
      </a:tcStyle>
    </a:wholeTbl>
    <a:band1H>
      <a:tcTxStyle b="off" i="off"/>
      <a:tcStyle>
        <a:fill>
          <a:solidFill>
            <a:srgbClr val="E8CFCF"/>
          </a:solidFill>
        </a:fill>
      </a:tcStyle>
    </a:band1H>
    <a:band2H>
      <a:tcTxStyle b="off" i="off"/>
    </a:band2H>
    <a:band1V>
      <a:tcTxStyle b="off" i="off"/>
      <a:tcStyle>
        <a:fill>
          <a:solidFill>
            <a:srgbClr val="E8CFCF"/>
          </a:solidFill>
        </a:fill>
      </a:tcStyle>
    </a:band1V>
    <a:band2V>
      <a:tcTxStyle b="off" i="off"/>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4E8E8"/>
          </a:solidFill>
        </a:fill>
      </a:tcStyle>
    </a:lastRow>
    <a:seCell>
      <a:tcTxStyle b="off" i="off"/>
    </a:seCell>
    <a:swCell>
      <a:tcTxStyle b="off" i="off"/>
    </a:swCell>
    <a:firstRow>
      <a:tcTxStyle b="on" i="off"/>
      <a:tcStyle>
        <a:fill>
          <a:solidFill>
            <a:srgbClr val="F4E8E8"/>
          </a:solidFill>
        </a:fill>
      </a:tcStyle>
    </a:firstRow>
    <a:neCell>
      <a:tcTxStyle b="off" i="off"/>
    </a:neCell>
    <a:nwCell>
      <a:tcTxStyle b="off" i="off"/>
    </a:nwCell>
  </a:tblStyle>
  <a:tblStyle styleId="{05C024F5-FF7E-4DCC-8869-DC289C6D9A7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alBlack-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6" name="Google Shape;17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0" name="Google Shape;19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5" name="Google Shape;21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2" name="Google Shape;22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8" name="Google Shape;22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5" name="Google Shape;23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0" name="Google Shape;25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 name="Google Shape;10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 name="Google Shape;2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5" name="Google Shape;26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4" name="Google Shape;27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3" name="Google Shape;11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 name="Google Shape;12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8" name="Google Shape;12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0" name="Google Shape;14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9" name="Google Shape;14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 name="Google Shape;15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6" name="Google Shape;1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8" name="Google Shape;18;p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 name="Google Shape;19;p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0" name="Google Shape;20;p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1" name="Google Shape;21;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3" name="Google Shape;4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9" name="Google Shape;49;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sciencedirect.com/science/article/pii/S2666990021000471" TargetMode="External"/><Relationship Id="rId4" Type="http://schemas.openxmlformats.org/officeDocument/2006/relationships/hyperlink" Target="https://www.sciencedirect.com/science/article/pii/S2666990021000471" TargetMode="External"/><Relationship Id="rId5" Type="http://schemas.openxmlformats.org/officeDocument/2006/relationships/hyperlink" Target="https://www.sciencedirect.com/science/article/pii/S2666990021000471" TargetMode="External"/><Relationship Id="rId6" Type="http://schemas.openxmlformats.org/officeDocument/2006/relationships/hyperlink" Target="https://www.sciencedirect.com/science/article/pii/S2666990021000471" TargetMode="External"/><Relationship Id="rId7" Type="http://schemas.openxmlformats.org/officeDocument/2006/relationships/hyperlink" Target="https://www.sciencedirect.com/science/article/pii/S266699002100047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1371600"/>
            <a:ext cx="9144000" cy="17526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3"/>
          <p:cNvSpPr txBox="1"/>
          <p:nvPr>
            <p:ph type="title"/>
          </p:nvPr>
        </p:nvSpPr>
        <p:spPr>
          <a:xfrm>
            <a:off x="457200" y="137160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31818"/>
              <a:buNone/>
            </a:pPr>
            <a:r>
              <a:t/>
            </a:r>
            <a:endParaRPr/>
          </a:p>
          <a:p>
            <a:pPr indent="0" lvl="0" marL="0" rtl="0" algn="ctr">
              <a:lnSpc>
                <a:spcPct val="100000"/>
              </a:lnSpc>
              <a:spcBef>
                <a:spcPts val="0"/>
              </a:spcBef>
              <a:spcAft>
                <a:spcPts val="0"/>
              </a:spcAft>
              <a:buSzPct val="31818"/>
              <a:buNone/>
            </a:pPr>
            <a:r>
              <a:rPr b="1" lang="en-US">
                <a:solidFill>
                  <a:schemeClr val="lt1"/>
                </a:solidFill>
              </a:rPr>
              <a:t>SIGN2TEXT APP</a:t>
            </a:r>
            <a:endParaRPr b="1">
              <a:solidFill>
                <a:schemeClr val="lt1"/>
              </a:solidFill>
            </a:endParaRPr>
          </a:p>
        </p:txBody>
      </p:sp>
      <p:sp>
        <p:nvSpPr>
          <p:cNvPr id="90" name="Google Shape;90;p13"/>
          <p:cNvSpPr txBox="1"/>
          <p:nvPr>
            <p:ph idx="2" type="body"/>
          </p:nvPr>
        </p:nvSpPr>
        <p:spPr>
          <a:xfrm>
            <a:off x="5029200" y="4311838"/>
            <a:ext cx="4114800" cy="1752600"/>
          </a:xfrm>
          <a:prstGeom prst="rect">
            <a:avLst/>
          </a:prstGeom>
          <a:noFill/>
          <a:ln>
            <a:noFill/>
          </a:ln>
        </p:spPr>
        <p:txBody>
          <a:bodyPr anchorCtr="0" anchor="t" bIns="45700" lIns="91425" spcFirstLastPara="1" rIns="91425" wrap="square" tIns="45700">
            <a:normAutofit lnSpcReduction="10000"/>
          </a:bodyPr>
          <a:lstStyle/>
          <a:p>
            <a:pPr indent="-256032" lvl="0" marL="365760" rtl="0" algn="ctr">
              <a:lnSpc>
                <a:spcPct val="100000"/>
              </a:lnSpc>
              <a:spcBef>
                <a:spcPts val="0"/>
              </a:spcBef>
              <a:spcAft>
                <a:spcPts val="0"/>
              </a:spcAft>
              <a:buClr>
                <a:srgbClr val="FF0000"/>
              </a:buClr>
              <a:buSzPts val="1434"/>
              <a:buFont typeface="Noto Sans Symbols"/>
              <a:buNone/>
            </a:pPr>
            <a:r>
              <a:rPr b="1" lang="en-US" sz="2600">
                <a:solidFill>
                  <a:srgbClr val="FF0000"/>
                </a:solidFill>
              </a:rPr>
              <a:t>Supervisor</a:t>
            </a:r>
            <a:endParaRPr b="1" sz="2600">
              <a:solidFill>
                <a:srgbClr val="FF0000"/>
              </a:solidFill>
            </a:endParaRPr>
          </a:p>
          <a:p>
            <a:pPr indent="-256032" lvl="0" marL="365760" rtl="0" algn="ctr">
              <a:lnSpc>
                <a:spcPct val="100000"/>
              </a:lnSpc>
              <a:spcBef>
                <a:spcPts val="0"/>
              </a:spcBef>
              <a:spcAft>
                <a:spcPts val="0"/>
              </a:spcAft>
              <a:buClr>
                <a:srgbClr val="FF0000"/>
              </a:buClr>
              <a:buSzPts val="1642"/>
              <a:buFont typeface="Noto Sans Symbols"/>
              <a:buNone/>
            </a:pPr>
            <a:r>
              <a:t/>
            </a:r>
            <a:endParaRPr b="1" sz="2600">
              <a:solidFill>
                <a:srgbClr val="FF0000"/>
              </a:solidFill>
            </a:endParaRPr>
          </a:p>
          <a:p>
            <a:pPr indent="-255905" lvl="0" marL="365760" rtl="0" algn="ctr">
              <a:lnSpc>
                <a:spcPct val="100000"/>
              </a:lnSpc>
              <a:spcBef>
                <a:spcPts val="480"/>
              </a:spcBef>
              <a:spcAft>
                <a:spcPts val="0"/>
              </a:spcAft>
              <a:buClr>
                <a:schemeClr val="dk1"/>
              </a:buClr>
              <a:buSzPts val="1434"/>
              <a:buFont typeface="Noto Sans Symbols"/>
              <a:buNone/>
            </a:pPr>
            <a:r>
              <a:rPr b="1" lang="en-US" sz="2600"/>
              <a:t>DR ANAND R</a:t>
            </a:r>
            <a:endParaRPr b="1" sz="2600"/>
          </a:p>
          <a:p>
            <a:pPr indent="-255905" lvl="0" marL="365760" rtl="0" algn="ctr">
              <a:lnSpc>
                <a:spcPct val="100000"/>
              </a:lnSpc>
              <a:spcBef>
                <a:spcPts val="480"/>
              </a:spcBef>
              <a:spcAft>
                <a:spcPts val="0"/>
              </a:spcAft>
              <a:buClr>
                <a:schemeClr val="dk1"/>
              </a:buClr>
              <a:buSzPts val="1434"/>
              <a:buFont typeface="Noto Sans Symbols"/>
              <a:buNone/>
            </a:pPr>
            <a:r>
              <a:rPr b="1" lang="en-US" sz="2600"/>
              <a:t>Associate Professor </a:t>
            </a:r>
            <a:endParaRPr b="1" sz="2600"/>
          </a:p>
          <a:p>
            <a:pPr indent="-103632" lvl="0" marL="365760" rtl="0" algn="ctr">
              <a:lnSpc>
                <a:spcPct val="100000"/>
              </a:lnSpc>
              <a:spcBef>
                <a:spcPts val="480"/>
              </a:spcBef>
              <a:spcAft>
                <a:spcPts val="0"/>
              </a:spcAft>
              <a:buClr>
                <a:schemeClr val="dk1"/>
              </a:buClr>
              <a:buSzPts val="2400"/>
              <a:buFont typeface="Noto Sans Symbols"/>
              <a:buNone/>
            </a:pPr>
            <a:r>
              <a:t/>
            </a:r>
            <a:endParaRPr b="1"/>
          </a:p>
        </p:txBody>
      </p:sp>
      <p:sp>
        <p:nvSpPr>
          <p:cNvPr id="91" name="Google Shape;91;p13"/>
          <p:cNvSpPr/>
          <p:nvPr/>
        </p:nvSpPr>
        <p:spPr>
          <a:xfrm>
            <a:off x="0" y="4016413"/>
            <a:ext cx="4800600" cy="2235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Presented by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TEAM AUDACIOUS</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 Sangeetha D- 311020104069</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           Rowan Lourdes J - 3110201064</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           Shyamily R - 311020104077</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           Nitisri T S- 311020104057</a:t>
            </a:r>
            <a:endParaRPr b="1" i="0" sz="2200" u="none" cap="none" strike="noStrike">
              <a:solidFill>
                <a:schemeClr val="dk1"/>
              </a:solidFill>
              <a:latin typeface="Calibri"/>
              <a:ea typeface="Calibri"/>
              <a:cs typeface="Calibri"/>
              <a:sym typeface="Calibri"/>
            </a:endParaRPr>
          </a:p>
          <a:p>
            <a:pPr indent="-342900" lvl="0" marL="34290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2" name="Google Shape;92;p13"/>
          <p:cNvSpPr txBox="1"/>
          <p:nvPr>
            <p:ph idx="2" type="body"/>
          </p:nvPr>
        </p:nvSpPr>
        <p:spPr>
          <a:xfrm>
            <a:off x="3170712" y="3451319"/>
            <a:ext cx="2726988" cy="533400"/>
          </a:xfrm>
          <a:prstGeom prst="rect">
            <a:avLst/>
          </a:prstGeom>
          <a:noFill/>
          <a:ln>
            <a:noFill/>
          </a:ln>
        </p:spPr>
        <p:txBody>
          <a:bodyPr anchorCtr="0" anchor="t" bIns="45700" lIns="91425" spcFirstLastPara="1" rIns="91425" wrap="square" tIns="45700">
            <a:normAutofit/>
          </a:bodyPr>
          <a:lstStyle/>
          <a:p>
            <a:pPr indent="-256032" lvl="0" marL="365760" rtl="0" algn="ctr">
              <a:lnSpc>
                <a:spcPct val="100000"/>
              </a:lnSpc>
              <a:spcBef>
                <a:spcPts val="0"/>
              </a:spcBef>
              <a:spcAft>
                <a:spcPts val="0"/>
              </a:spcAft>
              <a:buClr>
                <a:schemeClr val="dk1"/>
              </a:buClr>
              <a:buSzPts val="2400"/>
              <a:buFont typeface="Noto Sans Symbols"/>
              <a:buNone/>
            </a:pPr>
            <a:r>
              <a:rPr b="1" lang="en-US">
                <a:latin typeface="Calibri"/>
                <a:ea typeface="Calibri"/>
                <a:cs typeface="Calibri"/>
                <a:sym typeface="Calibri"/>
              </a:rPr>
              <a:t>Team no. T23</a:t>
            </a:r>
            <a:endParaRPr>
              <a:latin typeface="Calibri"/>
              <a:ea typeface="Calibri"/>
              <a:cs typeface="Calibri"/>
              <a:sym typeface="Calibri"/>
            </a:endParaRPr>
          </a:p>
          <a:p>
            <a:pPr indent="-256032" lvl="0" marL="365760" rtl="0" algn="ctr">
              <a:lnSpc>
                <a:spcPct val="100000"/>
              </a:lnSpc>
              <a:spcBef>
                <a:spcPts val="480"/>
              </a:spcBef>
              <a:spcAft>
                <a:spcPts val="0"/>
              </a:spcAft>
              <a:buClr>
                <a:schemeClr val="dk1"/>
              </a:buClr>
              <a:buSzPts val="2400"/>
              <a:buFont typeface="Noto Sans Symbols"/>
              <a:buNone/>
            </a:pPr>
            <a:r>
              <a:t/>
            </a:r>
            <a:endParaRPr b="1"/>
          </a:p>
        </p:txBody>
      </p:sp>
      <p:pic>
        <p:nvPicPr>
          <p:cNvPr id="93" name="Google Shape;93;p13"/>
          <p:cNvPicPr preferRelativeResize="0"/>
          <p:nvPr/>
        </p:nvPicPr>
        <p:blipFill rotWithShape="1">
          <a:blip r:embed="rId3">
            <a:alphaModFix/>
          </a:blip>
          <a:srcRect b="0" l="0" r="0" t="0"/>
          <a:stretch/>
        </p:blipFill>
        <p:spPr>
          <a:xfrm>
            <a:off x="6096000" y="0"/>
            <a:ext cx="3048000" cy="990600"/>
          </a:xfrm>
          <a:prstGeom prst="rect">
            <a:avLst/>
          </a:prstGeom>
          <a:noFill/>
          <a:ln>
            <a:noFill/>
          </a:ln>
        </p:spPr>
      </p:pic>
      <p:pic>
        <p:nvPicPr>
          <p:cNvPr id="94" name="Google Shape;94;p13"/>
          <p:cNvPicPr preferRelativeResize="0"/>
          <p:nvPr/>
        </p:nvPicPr>
        <p:blipFill rotWithShape="1">
          <a:blip r:embed="rId4">
            <a:alphaModFix/>
          </a:blip>
          <a:srcRect b="0" l="0" r="0" t="0"/>
          <a:stretch/>
        </p:blipFill>
        <p:spPr>
          <a:xfrm>
            <a:off x="0" y="0"/>
            <a:ext cx="2403516" cy="993156"/>
          </a:xfrm>
          <a:prstGeom prst="rect">
            <a:avLst/>
          </a:prstGeom>
          <a:noFill/>
          <a:ln>
            <a:noFill/>
          </a:ln>
        </p:spPr>
      </p:pic>
      <p:sp>
        <p:nvSpPr>
          <p:cNvPr id="95" name="Google Shape;95;p13"/>
          <p:cNvSpPr txBox="1"/>
          <p:nvPr/>
        </p:nvSpPr>
        <p:spPr>
          <a:xfrm>
            <a:off x="3924300" y="6438388"/>
            <a:ext cx="197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2022-2023</a:t>
            </a:r>
            <a:endParaRPr b="1" i="0" sz="1800" u="none" cap="none" strike="noStrike">
              <a:solidFill>
                <a:schemeClr val="dk1"/>
              </a:solidFill>
              <a:latin typeface="Calibri"/>
              <a:ea typeface="Calibri"/>
              <a:cs typeface="Calibri"/>
              <a:sym typeface="Calibri"/>
            </a:endParaRPr>
          </a:p>
        </p:txBody>
      </p:sp>
      <p:sp>
        <p:nvSpPr>
          <p:cNvPr id="96" name="Google Shape;96;p13"/>
          <p:cNvSpPr txBox="1"/>
          <p:nvPr>
            <p:ph idx="2" type="body"/>
          </p:nvPr>
        </p:nvSpPr>
        <p:spPr>
          <a:xfrm>
            <a:off x="2286000" y="838200"/>
            <a:ext cx="4572000" cy="533400"/>
          </a:xfrm>
          <a:prstGeom prst="rect">
            <a:avLst/>
          </a:prstGeom>
          <a:noFill/>
          <a:ln>
            <a:noFill/>
          </a:ln>
        </p:spPr>
        <p:txBody>
          <a:bodyPr anchorCtr="0" anchor="t" bIns="45700" lIns="91425" spcFirstLastPara="1" rIns="91425" wrap="square" tIns="45700">
            <a:noAutofit/>
          </a:bodyPr>
          <a:lstStyle/>
          <a:p>
            <a:pPr indent="-256032" lvl="0" marL="365760" rtl="0" algn="ctr">
              <a:lnSpc>
                <a:spcPct val="100000"/>
              </a:lnSpc>
              <a:spcBef>
                <a:spcPts val="0"/>
              </a:spcBef>
              <a:spcAft>
                <a:spcPts val="0"/>
              </a:spcAft>
              <a:buClr>
                <a:schemeClr val="dk1"/>
              </a:buClr>
              <a:buSzPts val="3200"/>
              <a:buFont typeface="Noto Sans Symbols"/>
              <a:buNone/>
            </a:pPr>
            <a:r>
              <a:rPr b="1" lang="en-US" sz="3200"/>
              <a:t>CS6811 - Project Work</a:t>
            </a:r>
            <a:endParaRPr/>
          </a:p>
          <a:p>
            <a:pPr indent="-256032" lvl="0" marL="365760" rtl="0" algn="ctr">
              <a:lnSpc>
                <a:spcPct val="100000"/>
              </a:lnSpc>
              <a:spcBef>
                <a:spcPts val="640"/>
              </a:spcBef>
              <a:spcAft>
                <a:spcPts val="0"/>
              </a:spcAft>
              <a:buClr>
                <a:schemeClr val="dk1"/>
              </a:buClr>
              <a:buSzPts val="3200"/>
              <a:buFont typeface="Noto Sans Symbols"/>
              <a:buNone/>
            </a:pPr>
            <a:r>
              <a:t/>
            </a:r>
            <a:endParaRPr b="1" sz="3200"/>
          </a:p>
        </p:txBody>
      </p:sp>
      <p:sp>
        <p:nvSpPr>
          <p:cNvPr id="97" name="Google Shape;97;p13"/>
          <p:cNvSpPr txBox="1"/>
          <p:nvPr>
            <p:ph idx="2" type="body"/>
          </p:nvPr>
        </p:nvSpPr>
        <p:spPr>
          <a:xfrm>
            <a:off x="5595900" y="3440597"/>
            <a:ext cx="3548100" cy="533400"/>
          </a:xfrm>
          <a:prstGeom prst="rect">
            <a:avLst/>
          </a:prstGeom>
          <a:noFill/>
          <a:ln>
            <a:noFill/>
          </a:ln>
        </p:spPr>
        <p:txBody>
          <a:bodyPr anchorCtr="0" anchor="t" bIns="45700" lIns="91425" spcFirstLastPara="1" rIns="91425" wrap="square" tIns="45700">
            <a:noAutofit/>
          </a:bodyPr>
          <a:lstStyle/>
          <a:p>
            <a:pPr indent="-255905" lvl="0" marL="365760" rtl="0" algn="ctr">
              <a:lnSpc>
                <a:spcPct val="100000"/>
              </a:lnSpc>
              <a:spcBef>
                <a:spcPts val="0"/>
              </a:spcBef>
              <a:spcAft>
                <a:spcPts val="0"/>
              </a:spcAft>
              <a:buClr>
                <a:schemeClr val="dk1"/>
              </a:buClr>
              <a:buSzPts val="600"/>
              <a:buFont typeface="Noto Sans Symbols"/>
              <a:buNone/>
            </a:pPr>
            <a:r>
              <a:rPr b="1" lang="en-US"/>
              <a:t>Date:02/06/2023</a:t>
            </a:r>
            <a:endParaRPr b="1" sz="2449">
              <a:latin typeface="Calibri"/>
              <a:ea typeface="Calibri"/>
              <a:cs typeface="Calibri"/>
              <a:sym typeface="Calibri"/>
            </a:endParaRPr>
          </a:p>
          <a:p>
            <a:pPr indent="-255905" lvl="0" marL="365760" rtl="0" algn="ctr">
              <a:lnSpc>
                <a:spcPct val="100000"/>
              </a:lnSpc>
              <a:spcBef>
                <a:spcPts val="480"/>
              </a:spcBef>
              <a:spcAft>
                <a:spcPts val="0"/>
              </a:spcAft>
              <a:buClr>
                <a:schemeClr val="dk1"/>
              </a:buClr>
              <a:buSzPts val="600"/>
              <a:buFont typeface="Noto Sans Symbols"/>
              <a:buNone/>
            </a:pPr>
            <a:r>
              <a:t/>
            </a:r>
            <a:endParaRPr b="1" sz="600"/>
          </a:p>
        </p:txBody>
      </p:sp>
      <p:sp>
        <p:nvSpPr>
          <p:cNvPr id="98" name="Google Shape;98;p13"/>
          <p:cNvSpPr txBox="1"/>
          <p:nvPr/>
        </p:nvSpPr>
        <p:spPr>
          <a:xfrm>
            <a:off x="0" y="3440597"/>
            <a:ext cx="3048000" cy="533400"/>
          </a:xfrm>
          <a:prstGeom prst="rect">
            <a:avLst/>
          </a:prstGeom>
          <a:noFill/>
          <a:ln>
            <a:noFill/>
          </a:ln>
        </p:spPr>
        <p:txBody>
          <a:bodyPr anchorCtr="0" anchor="t" bIns="45700" lIns="91425" spcFirstLastPara="1" rIns="91425" wrap="square" tIns="45700">
            <a:normAutofit/>
          </a:bodyPr>
          <a:lstStyle/>
          <a:p>
            <a:pPr indent="-256032" lvl="0" marL="365760" marR="0" rtl="0" algn="ctr">
              <a:lnSpc>
                <a:spcPct val="100000"/>
              </a:lnSpc>
              <a:spcBef>
                <a:spcPts val="0"/>
              </a:spcBef>
              <a:spcAft>
                <a:spcPts val="0"/>
              </a:spcAft>
              <a:buClr>
                <a:schemeClr val="dk1"/>
              </a:buClr>
              <a:buSzPts val="2400"/>
              <a:buFont typeface="Noto Sans Symbols"/>
              <a:buNone/>
            </a:pPr>
            <a:r>
              <a:rPr b="1" i="0" lang="en-US" sz="2400" u="none" cap="none" strike="noStrike">
                <a:solidFill>
                  <a:srgbClr val="000000"/>
                </a:solidFill>
                <a:latin typeface="Calibri"/>
                <a:ea typeface="Calibri"/>
                <a:cs typeface="Calibri"/>
                <a:sym typeface="Calibri"/>
              </a:rPr>
              <a:t>University Review</a:t>
            </a:r>
            <a:r>
              <a:rPr b="0" i="0" lang="en-US" sz="1800" u="none" cap="none" strike="noStrike">
                <a:solidFill>
                  <a:srgbClr val="000000"/>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179" name="Google Shape;179;p22"/>
          <p:cNvSpPr txBox="1"/>
          <p:nvPr/>
        </p:nvSpPr>
        <p:spPr>
          <a:xfrm>
            <a:off x="457200" y="0"/>
            <a:ext cx="8001000" cy="63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Project Description </a:t>
            </a:r>
            <a:endParaRPr b="1" i="0" sz="1400" u="none" cap="none" strike="noStrike">
              <a:solidFill>
                <a:srgbClr val="000000"/>
              </a:solidFill>
              <a:latin typeface="Arial"/>
              <a:ea typeface="Arial"/>
              <a:cs typeface="Arial"/>
              <a:sym typeface="Arial"/>
            </a:endParaRPr>
          </a:p>
        </p:txBody>
      </p:sp>
      <p:sp>
        <p:nvSpPr>
          <p:cNvPr id="180" name="Google Shape;180;p22"/>
          <p:cNvSpPr txBox="1"/>
          <p:nvPr/>
        </p:nvSpPr>
        <p:spPr>
          <a:xfrm flipH="1">
            <a:off x="0" y="639900"/>
            <a:ext cx="3184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81" name="Google Shape;181;p22"/>
          <p:cNvSpPr txBox="1"/>
          <p:nvPr/>
        </p:nvSpPr>
        <p:spPr>
          <a:xfrm>
            <a:off x="800100" y="6340769"/>
            <a:ext cx="731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82" name="Google Shape;182;p22"/>
          <p:cNvPicPr preferRelativeResize="0"/>
          <p:nvPr/>
        </p:nvPicPr>
        <p:blipFill rotWithShape="1">
          <a:blip r:embed="rId3">
            <a:alphaModFix/>
          </a:blip>
          <a:srcRect b="0" l="0" r="0" t="0"/>
          <a:stretch/>
        </p:blipFill>
        <p:spPr>
          <a:xfrm>
            <a:off x="6475300" y="1767488"/>
            <a:ext cx="1524000" cy="4657725"/>
          </a:xfrm>
          <a:prstGeom prst="rect">
            <a:avLst/>
          </a:prstGeom>
          <a:noFill/>
          <a:ln>
            <a:noFill/>
          </a:ln>
        </p:spPr>
      </p:pic>
      <p:cxnSp>
        <p:nvCxnSpPr>
          <p:cNvPr id="183" name="Google Shape;183;p22"/>
          <p:cNvCxnSpPr/>
          <p:nvPr/>
        </p:nvCxnSpPr>
        <p:spPr>
          <a:xfrm>
            <a:off x="5075350" y="1767500"/>
            <a:ext cx="0" cy="5036100"/>
          </a:xfrm>
          <a:prstGeom prst="straightConnector1">
            <a:avLst/>
          </a:prstGeom>
          <a:noFill/>
          <a:ln cap="flat" cmpd="sng" w="9525">
            <a:solidFill>
              <a:schemeClr val="dk2"/>
            </a:solidFill>
            <a:prstDash val="solid"/>
            <a:round/>
            <a:headEnd len="sm" w="sm" type="none"/>
            <a:tailEnd len="sm" w="sm" type="none"/>
          </a:ln>
        </p:spPr>
      </p:cxnSp>
      <p:sp>
        <p:nvSpPr>
          <p:cNvPr id="184" name="Google Shape;184;p22"/>
          <p:cNvSpPr txBox="1"/>
          <p:nvPr/>
        </p:nvSpPr>
        <p:spPr>
          <a:xfrm>
            <a:off x="800100" y="1224300"/>
            <a:ext cx="31848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USE CASE DIAGRAM</a:t>
            </a:r>
            <a:endParaRPr b="1" i="0" sz="2300" u="none" cap="none" strike="noStrike">
              <a:solidFill>
                <a:srgbClr val="000000"/>
              </a:solidFill>
              <a:latin typeface="Calibri"/>
              <a:ea typeface="Calibri"/>
              <a:cs typeface="Calibri"/>
              <a:sym typeface="Calibri"/>
            </a:endParaRPr>
          </a:p>
        </p:txBody>
      </p:sp>
      <p:sp>
        <p:nvSpPr>
          <p:cNvPr id="185" name="Google Shape;185;p22"/>
          <p:cNvSpPr txBox="1"/>
          <p:nvPr/>
        </p:nvSpPr>
        <p:spPr>
          <a:xfrm>
            <a:off x="6553200" y="1194000"/>
            <a:ext cx="1524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PROCESS</a:t>
            </a:r>
            <a:endParaRPr b="1" i="0" sz="2300" u="none" cap="none" strike="noStrike">
              <a:solidFill>
                <a:srgbClr val="000000"/>
              </a:solidFill>
              <a:latin typeface="Calibri"/>
              <a:ea typeface="Calibri"/>
              <a:cs typeface="Calibri"/>
              <a:sym typeface="Calibri"/>
            </a:endParaRPr>
          </a:p>
        </p:txBody>
      </p:sp>
      <p:pic>
        <p:nvPicPr>
          <p:cNvPr id="186" name="Google Shape;186;p22"/>
          <p:cNvPicPr preferRelativeResize="0"/>
          <p:nvPr/>
        </p:nvPicPr>
        <p:blipFill rotWithShape="1">
          <a:blip r:embed="rId4">
            <a:alphaModFix/>
          </a:blip>
          <a:srcRect b="0" l="0" r="0" t="0"/>
          <a:stretch/>
        </p:blipFill>
        <p:spPr>
          <a:xfrm>
            <a:off x="-285750" y="1934550"/>
            <a:ext cx="5267325" cy="402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p:nvPr/>
        </p:nvSpPr>
        <p:spPr>
          <a:xfrm>
            <a:off x="0" y="24145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193" name="Google Shape;193;p23"/>
          <p:cNvSpPr txBox="1"/>
          <p:nvPr/>
        </p:nvSpPr>
        <p:spPr>
          <a:xfrm>
            <a:off x="457200" y="165250"/>
            <a:ext cx="8001000" cy="63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Project Description </a:t>
            </a:r>
            <a:endParaRPr b="1" i="0" sz="1400" u="none" cap="none" strike="noStrike">
              <a:solidFill>
                <a:srgbClr val="000000"/>
              </a:solidFill>
              <a:latin typeface="Arial"/>
              <a:ea typeface="Arial"/>
              <a:cs typeface="Arial"/>
              <a:sym typeface="Arial"/>
            </a:endParaRPr>
          </a:p>
        </p:txBody>
      </p:sp>
      <p:sp>
        <p:nvSpPr>
          <p:cNvPr id="194" name="Google Shape;194;p23"/>
          <p:cNvSpPr txBox="1"/>
          <p:nvPr/>
        </p:nvSpPr>
        <p:spPr>
          <a:xfrm>
            <a:off x="121350" y="929775"/>
            <a:ext cx="8672700" cy="6336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None/>
            </a:pPr>
            <a:r>
              <a:rPr lang="en-US" sz="2100">
                <a:solidFill>
                  <a:srgbClr val="C00000"/>
                </a:solidFill>
                <a:latin typeface="Times New Roman"/>
                <a:ea typeface="Times New Roman"/>
                <a:cs typeface="Times New Roman"/>
                <a:sym typeface="Times New Roman"/>
              </a:rPr>
              <a:t>       </a:t>
            </a:r>
            <a:r>
              <a:rPr b="0" i="0" lang="en-US" sz="2100" u="none" cap="none" strike="noStrike">
                <a:solidFill>
                  <a:srgbClr val="C00000"/>
                </a:solidFill>
                <a:latin typeface="Times New Roman"/>
                <a:ea typeface="Times New Roman"/>
                <a:cs typeface="Times New Roman"/>
                <a:sym typeface="Times New Roman"/>
              </a:rPr>
              <a:t>Image/Video Capture:</a:t>
            </a:r>
            <a:r>
              <a:rPr b="0" i="0" lang="en-US" sz="2100" u="none" cap="none" strike="noStrike">
                <a:solidFill>
                  <a:srgbClr val="000000"/>
                </a:solidFill>
                <a:latin typeface="Times New Roman"/>
                <a:ea typeface="Times New Roman"/>
                <a:cs typeface="Times New Roman"/>
                <a:sym typeface="Times New Roman"/>
              </a:rPr>
              <a:t> </a:t>
            </a:r>
            <a:endParaRPr b="0" i="0" sz="2100" u="none" cap="none" strike="noStrike">
              <a:solidFill>
                <a:srgbClr val="000000"/>
              </a:solidFill>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Clr>
                <a:srgbClr val="000000"/>
              </a:buClr>
              <a:buSzPts val="1900"/>
              <a:buFont typeface="Times New Roman"/>
              <a:buChar char="●"/>
            </a:pPr>
            <a:r>
              <a:rPr b="0" i="0" lang="en-US" sz="1900" u="none" cap="none" strike="noStrike">
                <a:solidFill>
                  <a:srgbClr val="000000"/>
                </a:solidFill>
                <a:latin typeface="Times New Roman"/>
                <a:ea typeface="Times New Roman"/>
                <a:cs typeface="Times New Roman"/>
                <a:sym typeface="Times New Roman"/>
              </a:rPr>
              <a:t>Utilize OpenCV library to capture live video frames from a webcam.</a:t>
            </a:r>
            <a:endParaRPr b="0" i="0" sz="1900" u="none" cap="none" strike="noStrike">
              <a:solidFill>
                <a:srgbClr val="000000"/>
              </a:solidFill>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Clr>
                <a:srgbClr val="000000"/>
              </a:buClr>
              <a:buSzPts val="1900"/>
              <a:buFont typeface="Times New Roman"/>
              <a:buChar char="●"/>
            </a:pPr>
            <a:r>
              <a:rPr b="0" i="0" lang="en-US" sz="1900" u="none" cap="none" strike="noStrike">
                <a:solidFill>
                  <a:srgbClr val="000000"/>
                </a:solidFill>
                <a:latin typeface="Times New Roman"/>
                <a:ea typeface="Times New Roman"/>
                <a:cs typeface="Times New Roman"/>
                <a:sym typeface="Times New Roman"/>
              </a:rPr>
              <a:t>Enable users to perform hand gestures in front of the camera, which will be processed for recognition and translation.</a:t>
            </a:r>
            <a:endParaRPr b="0" i="0" sz="19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rPr b="0" i="0" lang="en-US" sz="2100" u="none" cap="none" strike="noStrike">
                <a:solidFill>
                  <a:srgbClr val="C00000"/>
                </a:solidFill>
                <a:latin typeface="Times New Roman"/>
                <a:ea typeface="Times New Roman"/>
                <a:cs typeface="Times New Roman"/>
                <a:sym typeface="Times New Roman"/>
              </a:rPr>
              <a:t>Preprocessing:</a:t>
            </a:r>
            <a:r>
              <a:rPr b="0" i="0" lang="en-US" sz="2100" u="none" cap="none" strike="noStrike">
                <a:solidFill>
                  <a:srgbClr val="000000"/>
                </a:solidFill>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Perform image processing techniques, such as color space conversion and flipping, to enhance the captured frames.</a:t>
            </a:r>
            <a:endParaRPr sz="1900">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Prepare the frames by converting them to the appropriate format for further analysis and feature extraction.</a:t>
            </a:r>
            <a:endParaRPr sz="2100">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rPr b="0" i="0" lang="en-US" sz="2100" u="none" cap="none" strike="noStrike">
                <a:solidFill>
                  <a:srgbClr val="C00000"/>
                </a:solidFill>
                <a:latin typeface="Times New Roman"/>
                <a:ea typeface="Times New Roman"/>
                <a:cs typeface="Times New Roman"/>
                <a:sym typeface="Times New Roman"/>
              </a:rPr>
              <a:t>Feature Extraction:</a:t>
            </a:r>
            <a:r>
              <a:rPr b="0" i="0" lang="en-US" sz="2100" u="none" cap="none" strike="noStrike">
                <a:solidFill>
                  <a:srgbClr val="000000"/>
                </a:solidFill>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Employ the MediaPipe library and OpenCV to extract hand landmarks and features from the preprocessed frames.</a:t>
            </a:r>
            <a:endParaRPr sz="1900">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Extract relevant information about the position, shape, and movement of the hand to characterize different gestures.</a:t>
            </a:r>
            <a:endParaRPr sz="2100">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rPr b="0" i="0" lang="en-US" sz="2100" u="none" cap="none" strike="noStrike">
                <a:solidFill>
                  <a:srgbClr val="C00000"/>
                </a:solidFill>
                <a:latin typeface="Times New Roman"/>
                <a:ea typeface="Times New Roman"/>
                <a:cs typeface="Times New Roman"/>
                <a:sym typeface="Times New Roman"/>
              </a:rPr>
              <a:t>Gesture Recognition:</a:t>
            </a:r>
            <a:r>
              <a:rPr b="0" i="0" lang="en-US" sz="2100" u="none" cap="none" strike="noStrike">
                <a:solidFill>
                  <a:srgbClr val="000000"/>
                </a:solidFill>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Train a Support Vector Machine (SVM) classifier using scikit-learn library on a labeled dataset of hand gestures.</a:t>
            </a:r>
            <a:endParaRPr sz="1900">
              <a:latin typeface="Times New Roman"/>
              <a:ea typeface="Times New Roman"/>
              <a:cs typeface="Times New Roman"/>
              <a:sym typeface="Times New Roman"/>
            </a:endParaRPr>
          </a:p>
          <a:p>
            <a:pPr indent="0" lvl="0" marL="914400" marR="0" rtl="0" algn="just">
              <a:lnSpc>
                <a:spcPct val="115000"/>
              </a:lnSpc>
              <a:spcBef>
                <a:spcPts val="0"/>
              </a:spcBef>
              <a:spcAft>
                <a:spcPts val="0"/>
              </a:spcAft>
              <a:buNone/>
            </a:pPr>
            <a:r>
              <a:t/>
            </a:r>
            <a:endParaRPr b="0" i="0" sz="19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p:nvPr/>
        </p:nvSpPr>
        <p:spPr>
          <a:xfrm>
            <a:off x="0" y="287025"/>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Arial"/>
                <a:ea typeface="Arial"/>
                <a:cs typeface="Arial"/>
                <a:sym typeface="Arial"/>
              </a:rPr>
              <a:t>		          Model Creation</a:t>
            </a:r>
            <a:endParaRPr b="1" i="0" sz="3200" u="none" cap="none" strike="noStrike">
              <a:solidFill>
                <a:schemeClr val="lt1"/>
              </a:solidFill>
              <a:latin typeface="Arial"/>
              <a:ea typeface="Arial"/>
              <a:cs typeface="Arial"/>
              <a:sym typeface="Arial"/>
            </a:endParaRPr>
          </a:p>
        </p:txBody>
      </p:sp>
      <p:pic>
        <p:nvPicPr>
          <p:cNvPr id="200" name="Google Shape;200;p24"/>
          <p:cNvPicPr preferRelativeResize="0"/>
          <p:nvPr/>
        </p:nvPicPr>
        <p:blipFill rotWithShape="1">
          <a:blip r:embed="rId3">
            <a:alphaModFix/>
          </a:blip>
          <a:srcRect b="0" l="1038" r="1299" t="1352"/>
          <a:stretch/>
        </p:blipFill>
        <p:spPr>
          <a:xfrm>
            <a:off x="95002" y="1330036"/>
            <a:ext cx="8930245" cy="44249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p:nvPr/>
        </p:nvSpPr>
        <p:spPr>
          <a:xfrm>
            <a:off x="0" y="287025"/>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Arial"/>
                <a:ea typeface="Arial"/>
                <a:cs typeface="Arial"/>
                <a:sym typeface="Arial"/>
              </a:rPr>
              <a:t>		          Modules Used</a:t>
            </a:r>
            <a:endParaRPr b="1" i="0" sz="3200" u="none" cap="none" strike="noStrike">
              <a:solidFill>
                <a:schemeClr val="lt1"/>
              </a:solidFill>
              <a:latin typeface="Arial"/>
              <a:ea typeface="Arial"/>
              <a:cs typeface="Arial"/>
              <a:sym typeface="Arial"/>
            </a:endParaRPr>
          </a:p>
        </p:txBody>
      </p:sp>
      <p:sp>
        <p:nvSpPr>
          <p:cNvPr id="206" name="Google Shape;206;p25"/>
          <p:cNvSpPr txBox="1"/>
          <p:nvPr/>
        </p:nvSpPr>
        <p:spPr>
          <a:xfrm>
            <a:off x="941117" y="981430"/>
            <a:ext cx="6887689" cy="65556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Times New Roman"/>
                <a:ea typeface="Times New Roman"/>
                <a:cs typeface="Times New Roman"/>
                <a:sym typeface="Times New Roman"/>
              </a:rPr>
              <a:t> CV2  - </a:t>
            </a:r>
            <a:r>
              <a:rPr b="1" i="0" lang="en-US" sz="1800" u="none" cap="none" strike="noStrike">
                <a:solidFill>
                  <a:srgbClr val="464646"/>
                </a:solidFill>
                <a:latin typeface="Times New Roman"/>
                <a:ea typeface="Times New Roman"/>
                <a:cs typeface="Times New Roman"/>
                <a:sym typeface="Times New Roman"/>
              </a:rPr>
              <a:t>OpenCV package</a:t>
            </a:r>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464646"/>
                </a:solidFill>
                <a:latin typeface="Times New Roman"/>
                <a:ea typeface="Times New Roman"/>
                <a:cs typeface="Times New Roman"/>
                <a:sym typeface="Times New Roman"/>
              </a:rPr>
              <a:t> Media Pipe package</a:t>
            </a:r>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464646"/>
                </a:solidFill>
                <a:latin typeface="Times New Roman"/>
                <a:ea typeface="Times New Roman"/>
                <a:cs typeface="Times New Roman"/>
                <a:sym typeface="Times New Roman"/>
              </a:rPr>
              <a:t>  NumPy package</a:t>
            </a:r>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464646"/>
                </a:solidFill>
                <a:latin typeface="Times New Roman"/>
                <a:ea typeface="Times New Roman"/>
                <a:cs typeface="Times New Roman"/>
                <a:sym typeface="Times New Roman"/>
              </a:rPr>
              <a:t>  Pandas package</a:t>
            </a:r>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285750" lvl="0" marL="28575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464646"/>
                </a:solidFill>
                <a:latin typeface="Times New Roman"/>
                <a:ea typeface="Times New Roman"/>
                <a:cs typeface="Times New Roman"/>
                <a:sym typeface="Times New Roman"/>
              </a:rPr>
              <a:t>  </a:t>
            </a:r>
            <a:r>
              <a:rPr b="1" i="0" lang="en-US" sz="1800" u="none" cap="none" strike="noStrike">
                <a:solidFill>
                  <a:srgbClr val="464646"/>
                </a:solidFill>
                <a:latin typeface="Times New Roman"/>
                <a:ea typeface="Times New Roman"/>
                <a:cs typeface="Times New Roman"/>
                <a:sym typeface="Times New Roman"/>
              </a:rPr>
              <a:t>Sklearn</a:t>
            </a:r>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464646"/>
              </a:solidFill>
              <a:latin typeface="Arial Black"/>
              <a:ea typeface="Arial Black"/>
              <a:cs typeface="Arial Black"/>
              <a:sym typeface="Arial Black"/>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Black"/>
              <a:ea typeface="Arial Black"/>
              <a:cs typeface="Arial Black"/>
              <a:sym typeface="Arial Black"/>
            </a:endParaRPr>
          </a:p>
        </p:txBody>
      </p:sp>
      <p:sp>
        <p:nvSpPr>
          <p:cNvPr id="207" name="Google Shape;207;p25"/>
          <p:cNvSpPr txBox="1"/>
          <p:nvPr/>
        </p:nvSpPr>
        <p:spPr>
          <a:xfrm>
            <a:off x="1315192" y="1371032"/>
            <a:ext cx="7754587" cy="8617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CV2</a:t>
            </a:r>
            <a:r>
              <a:rPr b="0" i="0" lang="en-US" sz="1800" u="none" cap="none" strike="noStrike">
                <a:solidFill>
                  <a:schemeClr val="dk1"/>
                </a:solidFill>
                <a:latin typeface="Times New Roman"/>
                <a:ea typeface="Times New Roman"/>
                <a:cs typeface="Times New Roman"/>
                <a:sym typeface="Times New Roman"/>
              </a:rPr>
              <a:t> module provides functions and tools for image and video processing, feature detection, object recognition, and various other computer vision tasks.</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25"/>
          <p:cNvSpPr txBox="1"/>
          <p:nvPr/>
        </p:nvSpPr>
        <p:spPr>
          <a:xfrm>
            <a:off x="1315194" y="2420415"/>
            <a:ext cx="7754586"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It  is used for hand tracking and gesture recognition in computer vision applications</a:t>
            </a:r>
            <a:endParaRPr b="0" i="0" sz="1800" u="none" cap="none" strike="noStrike">
              <a:solidFill>
                <a:schemeClr val="dk1"/>
              </a:solidFill>
              <a:latin typeface="Times New Roman"/>
              <a:ea typeface="Times New Roman"/>
              <a:cs typeface="Times New Roman"/>
              <a:sym typeface="Times New Roman"/>
            </a:endParaRPr>
          </a:p>
        </p:txBody>
      </p:sp>
      <p:sp>
        <p:nvSpPr>
          <p:cNvPr id="209" name="Google Shape;209;p25"/>
          <p:cNvSpPr txBox="1"/>
          <p:nvPr/>
        </p:nvSpPr>
        <p:spPr>
          <a:xfrm>
            <a:off x="1315193" y="3566753"/>
            <a:ext cx="7425046"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It is used for array manipulation, data storage, and efficient numerical computations of output hand landmarks </a:t>
            </a:r>
            <a:endParaRPr b="0" i="0" sz="1800" u="none" cap="none" strike="noStrike">
              <a:solidFill>
                <a:schemeClr val="dk1"/>
              </a:solidFill>
              <a:latin typeface="Times New Roman"/>
              <a:ea typeface="Times New Roman"/>
              <a:cs typeface="Times New Roman"/>
              <a:sym typeface="Times New Roman"/>
            </a:endParaRPr>
          </a:p>
        </p:txBody>
      </p:sp>
      <p:sp>
        <p:nvSpPr>
          <p:cNvPr id="210" name="Google Shape;210;p25"/>
          <p:cNvSpPr txBox="1"/>
          <p:nvPr/>
        </p:nvSpPr>
        <p:spPr>
          <a:xfrm>
            <a:off x="1315193" y="4608778"/>
            <a:ext cx="7576457"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 Pandas is used for reading and manipulating the dataset in CSV format, renaming columns, splitting the dataset into features and labels, and creating a data frame.</a:t>
            </a:r>
            <a:endParaRPr b="0" i="0" sz="1800" u="none" cap="none" strike="noStrike">
              <a:solidFill>
                <a:schemeClr val="dk1"/>
              </a:solidFill>
              <a:latin typeface="Times New Roman"/>
              <a:ea typeface="Times New Roman"/>
              <a:cs typeface="Times New Roman"/>
              <a:sym typeface="Times New Roman"/>
            </a:endParaRPr>
          </a:p>
        </p:txBody>
      </p:sp>
      <p:sp>
        <p:nvSpPr>
          <p:cNvPr id="211" name="Google Shape;211;p25"/>
          <p:cNvSpPr txBox="1"/>
          <p:nvPr/>
        </p:nvSpPr>
        <p:spPr>
          <a:xfrm>
            <a:off x="1315193" y="5940922"/>
            <a:ext cx="7754587"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 provides tools for data preprocessing, feature selection, model selection, and other machine learning utilities</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Calibri"/>
                <a:ea typeface="Calibri"/>
                <a:cs typeface="Calibri"/>
                <a:sym typeface="Calibri"/>
              </a:rPr>
              <a:t>SEQUENCE DIAGRAM</a:t>
            </a:r>
            <a:endParaRPr b="1" i="0" sz="3200" u="none" cap="none" strike="noStrike">
              <a:solidFill>
                <a:schemeClr val="lt1"/>
              </a:solidFill>
              <a:latin typeface="Calibri"/>
              <a:ea typeface="Calibri"/>
              <a:cs typeface="Calibri"/>
              <a:sym typeface="Calibri"/>
            </a:endParaRPr>
          </a:p>
        </p:txBody>
      </p:sp>
      <p:pic>
        <p:nvPicPr>
          <p:cNvPr id="218" name="Google Shape;218;p26"/>
          <p:cNvPicPr preferRelativeResize="0"/>
          <p:nvPr/>
        </p:nvPicPr>
        <p:blipFill rotWithShape="1">
          <a:blip r:embed="rId3">
            <a:alphaModFix/>
          </a:blip>
          <a:srcRect b="0" l="0" r="0" t="0"/>
          <a:stretch/>
        </p:blipFill>
        <p:spPr>
          <a:xfrm>
            <a:off x="2014538" y="1352550"/>
            <a:ext cx="4981575" cy="39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Calibri"/>
                <a:ea typeface="Calibri"/>
                <a:cs typeface="Calibri"/>
                <a:sym typeface="Calibri"/>
              </a:rPr>
              <a:t>FLOW CHART</a:t>
            </a:r>
            <a:endParaRPr b="1" i="0" sz="3200" u="none" cap="none" strike="noStrike">
              <a:solidFill>
                <a:schemeClr val="lt1"/>
              </a:solidFill>
              <a:latin typeface="Calibri"/>
              <a:ea typeface="Calibri"/>
              <a:cs typeface="Calibri"/>
              <a:sym typeface="Calibri"/>
            </a:endParaRPr>
          </a:p>
        </p:txBody>
      </p:sp>
      <p:pic>
        <p:nvPicPr>
          <p:cNvPr id="225" name="Google Shape;225;p27"/>
          <p:cNvPicPr preferRelativeResize="0"/>
          <p:nvPr/>
        </p:nvPicPr>
        <p:blipFill rotWithShape="1">
          <a:blip r:embed="rId3">
            <a:alphaModFix/>
          </a:blip>
          <a:srcRect b="0" l="0" r="0" t="0"/>
          <a:stretch/>
        </p:blipFill>
        <p:spPr>
          <a:xfrm>
            <a:off x="1176325" y="1852613"/>
            <a:ext cx="6791325" cy="303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p:nvPr/>
        </p:nvSpPr>
        <p:spPr>
          <a:xfrm>
            <a:off x="0" y="287025"/>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Arial"/>
                <a:ea typeface="Arial"/>
                <a:cs typeface="Arial"/>
                <a:sym typeface="Arial"/>
              </a:rPr>
              <a:t>				 Output</a:t>
            </a:r>
            <a:endParaRPr b="1" i="0" sz="3200" u="none" cap="none" strike="noStrike">
              <a:solidFill>
                <a:schemeClr val="lt1"/>
              </a:solidFill>
              <a:latin typeface="Arial"/>
              <a:ea typeface="Arial"/>
              <a:cs typeface="Arial"/>
              <a:sym typeface="Arial"/>
            </a:endParaRPr>
          </a:p>
        </p:txBody>
      </p:sp>
      <p:pic>
        <p:nvPicPr>
          <p:cNvPr id="231" name="Google Shape;231;p28"/>
          <p:cNvPicPr preferRelativeResize="0"/>
          <p:nvPr/>
        </p:nvPicPr>
        <p:blipFill rotWithShape="1">
          <a:blip r:embed="rId3">
            <a:alphaModFix/>
          </a:blip>
          <a:srcRect b="0" l="0" r="0" t="0"/>
          <a:stretch/>
        </p:blipFill>
        <p:spPr>
          <a:xfrm>
            <a:off x="261257" y="892363"/>
            <a:ext cx="5379522" cy="2843541"/>
          </a:xfrm>
          <a:prstGeom prst="rect">
            <a:avLst/>
          </a:prstGeom>
          <a:noFill/>
          <a:ln>
            <a:noFill/>
          </a:ln>
        </p:spPr>
      </p:pic>
      <p:pic>
        <p:nvPicPr>
          <p:cNvPr id="232" name="Google Shape;232;p28"/>
          <p:cNvPicPr preferRelativeResize="0"/>
          <p:nvPr/>
        </p:nvPicPr>
        <p:blipFill rotWithShape="1">
          <a:blip r:embed="rId4">
            <a:alphaModFix/>
          </a:blip>
          <a:srcRect b="0" l="0" r="0" t="0"/>
          <a:stretch/>
        </p:blipFill>
        <p:spPr>
          <a:xfrm>
            <a:off x="3420094" y="3807842"/>
            <a:ext cx="5510150" cy="28710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p:nvPr/>
        </p:nvSpPr>
        <p:spPr>
          <a:xfrm>
            <a:off x="0" y="287025"/>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Arial"/>
                <a:ea typeface="Arial"/>
                <a:cs typeface="Arial"/>
                <a:sym typeface="Arial"/>
              </a:rPr>
              <a:t>				 Output</a:t>
            </a:r>
            <a:endParaRPr b="1" i="0" sz="3200" u="none" cap="none" strike="noStrike">
              <a:solidFill>
                <a:schemeClr val="lt1"/>
              </a:solidFill>
              <a:latin typeface="Arial"/>
              <a:ea typeface="Arial"/>
              <a:cs typeface="Arial"/>
              <a:sym typeface="Arial"/>
            </a:endParaRPr>
          </a:p>
        </p:txBody>
      </p:sp>
      <p:pic>
        <p:nvPicPr>
          <p:cNvPr id="238" name="Google Shape;238;p29"/>
          <p:cNvPicPr preferRelativeResize="0"/>
          <p:nvPr/>
        </p:nvPicPr>
        <p:blipFill rotWithShape="1">
          <a:blip r:embed="rId3">
            <a:alphaModFix/>
          </a:blip>
          <a:srcRect b="0" l="0" r="0" t="0"/>
          <a:stretch/>
        </p:blipFill>
        <p:spPr>
          <a:xfrm>
            <a:off x="380010" y="974746"/>
            <a:ext cx="5371075" cy="2665040"/>
          </a:xfrm>
          <a:prstGeom prst="rect">
            <a:avLst/>
          </a:prstGeom>
          <a:noFill/>
          <a:ln>
            <a:noFill/>
          </a:ln>
        </p:spPr>
      </p:pic>
      <p:pic>
        <p:nvPicPr>
          <p:cNvPr id="239" name="Google Shape;239;p29"/>
          <p:cNvPicPr preferRelativeResize="0"/>
          <p:nvPr/>
        </p:nvPicPr>
        <p:blipFill rotWithShape="1">
          <a:blip r:embed="rId4">
            <a:alphaModFix/>
          </a:blip>
          <a:srcRect b="0" l="0" r="0" t="0"/>
          <a:stretch/>
        </p:blipFill>
        <p:spPr>
          <a:xfrm>
            <a:off x="3443842" y="3794107"/>
            <a:ext cx="5422004" cy="2859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p:nvPr/>
        </p:nvSpPr>
        <p:spPr>
          <a:xfrm>
            <a:off x="0" y="287025"/>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lt1"/>
                </a:solidFill>
                <a:latin typeface="Arial"/>
                <a:ea typeface="Arial"/>
                <a:cs typeface="Arial"/>
                <a:sym typeface="Arial"/>
              </a:rPr>
              <a:t>				 Output</a:t>
            </a:r>
            <a:endParaRPr b="1" i="0" sz="3200" u="none" cap="none" strike="noStrike">
              <a:solidFill>
                <a:schemeClr val="lt1"/>
              </a:solidFill>
              <a:latin typeface="Arial"/>
              <a:ea typeface="Arial"/>
              <a:cs typeface="Arial"/>
              <a:sym typeface="Arial"/>
            </a:endParaRPr>
          </a:p>
        </p:txBody>
      </p:sp>
      <p:pic>
        <p:nvPicPr>
          <p:cNvPr id="245" name="Google Shape;245;p30"/>
          <p:cNvPicPr preferRelativeResize="0"/>
          <p:nvPr/>
        </p:nvPicPr>
        <p:blipFill rotWithShape="1">
          <a:blip r:embed="rId3">
            <a:alphaModFix/>
          </a:blip>
          <a:srcRect b="0" l="0" r="0" t="0"/>
          <a:stretch/>
        </p:blipFill>
        <p:spPr>
          <a:xfrm>
            <a:off x="296882" y="978959"/>
            <a:ext cx="5332022" cy="2559888"/>
          </a:xfrm>
          <a:prstGeom prst="rect">
            <a:avLst/>
          </a:prstGeom>
          <a:noFill/>
          <a:ln>
            <a:noFill/>
          </a:ln>
        </p:spPr>
      </p:pic>
      <p:pic>
        <p:nvPicPr>
          <p:cNvPr id="246" name="Google Shape;246;p30"/>
          <p:cNvPicPr preferRelativeResize="0"/>
          <p:nvPr/>
        </p:nvPicPr>
        <p:blipFill rotWithShape="1">
          <a:blip r:embed="rId4">
            <a:alphaModFix/>
          </a:blip>
          <a:srcRect b="0" l="0" r="0" t="0"/>
          <a:stretch/>
        </p:blipFill>
        <p:spPr>
          <a:xfrm>
            <a:off x="3200400" y="3823855"/>
            <a:ext cx="5729843" cy="27471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idx="1" type="body"/>
          </p:nvPr>
        </p:nvSpPr>
        <p:spPr>
          <a:xfrm>
            <a:off x="457200" y="1315300"/>
            <a:ext cx="8229600" cy="50460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360"/>
              </a:spcBef>
              <a:spcAft>
                <a:spcPts val="0"/>
              </a:spcAft>
              <a:buSzPts val="2500"/>
              <a:buFont typeface="Times New Roman"/>
              <a:buChar char="●"/>
            </a:pPr>
            <a:r>
              <a:rPr lang="en-US" sz="2500">
                <a:solidFill>
                  <a:srgbClr val="FF0000"/>
                </a:solidFill>
                <a:latin typeface="Times New Roman"/>
                <a:ea typeface="Times New Roman"/>
                <a:cs typeface="Times New Roman"/>
                <a:sym typeface="Times New Roman"/>
              </a:rPr>
              <a:t>Real time conversion </a:t>
            </a:r>
            <a:r>
              <a:rPr lang="en-US" sz="2500">
                <a:latin typeface="Times New Roman"/>
                <a:ea typeface="Times New Roman"/>
                <a:cs typeface="Times New Roman"/>
                <a:sym typeface="Times New Roman"/>
              </a:rPr>
              <a:t>of sign gesture to text.</a:t>
            </a:r>
            <a:endParaRPr sz="25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sz="2500">
              <a:latin typeface="Times New Roman"/>
              <a:ea typeface="Times New Roman"/>
              <a:cs typeface="Times New Roman"/>
              <a:sym typeface="Times New Roman"/>
            </a:endParaRPr>
          </a:p>
          <a:p>
            <a:pPr indent="-387350" lvl="0" marL="457200" rtl="0" algn="l">
              <a:lnSpc>
                <a:spcPct val="100000"/>
              </a:lnSpc>
              <a:spcBef>
                <a:spcPts val="360"/>
              </a:spcBef>
              <a:spcAft>
                <a:spcPts val="0"/>
              </a:spcAft>
              <a:buSzPts val="2500"/>
              <a:buFont typeface="Times New Roman"/>
              <a:buChar char="●"/>
            </a:pPr>
            <a:r>
              <a:rPr lang="en-US" sz="2500">
                <a:solidFill>
                  <a:srgbClr val="FF0000"/>
                </a:solidFill>
                <a:latin typeface="Times New Roman"/>
                <a:ea typeface="Times New Roman"/>
                <a:cs typeface="Times New Roman"/>
                <a:sym typeface="Times New Roman"/>
              </a:rPr>
              <a:t>Improving accuracy</a:t>
            </a:r>
            <a:r>
              <a:rPr lang="en-US" sz="2500">
                <a:latin typeface="Times New Roman"/>
                <a:ea typeface="Times New Roman"/>
                <a:cs typeface="Times New Roman"/>
                <a:sym typeface="Times New Roman"/>
              </a:rPr>
              <a:t>  to make the Web app more useful and user-friendly.</a:t>
            </a:r>
            <a:endParaRPr sz="25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sz="2500">
              <a:latin typeface="Times New Roman"/>
              <a:ea typeface="Times New Roman"/>
              <a:cs typeface="Times New Roman"/>
              <a:sym typeface="Times New Roman"/>
            </a:endParaRPr>
          </a:p>
          <a:p>
            <a:pPr indent="-387350" lvl="0" marL="457200" rtl="0" algn="l">
              <a:lnSpc>
                <a:spcPct val="100000"/>
              </a:lnSpc>
              <a:spcBef>
                <a:spcPts val="360"/>
              </a:spcBef>
              <a:spcAft>
                <a:spcPts val="0"/>
              </a:spcAft>
              <a:buSzPts val="2500"/>
              <a:buFont typeface="Times New Roman"/>
              <a:buChar char="●"/>
            </a:pPr>
            <a:r>
              <a:rPr lang="en-US" sz="2500">
                <a:solidFill>
                  <a:srgbClr val="FF0000"/>
                </a:solidFill>
                <a:latin typeface="Times New Roman"/>
                <a:ea typeface="Times New Roman"/>
                <a:cs typeface="Times New Roman"/>
                <a:sym typeface="Times New Roman"/>
              </a:rPr>
              <a:t>Educate users</a:t>
            </a:r>
            <a:r>
              <a:rPr lang="en-US" sz="2500">
                <a:latin typeface="Times New Roman"/>
                <a:ea typeface="Times New Roman"/>
                <a:cs typeface="Times New Roman"/>
                <a:sym typeface="Times New Roman"/>
              </a:rPr>
              <a:t> on sign language through tutorials, quizzes.</a:t>
            </a:r>
            <a:endParaRPr sz="25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sz="2500">
              <a:latin typeface="Times New Roman"/>
              <a:ea typeface="Times New Roman"/>
              <a:cs typeface="Times New Roman"/>
              <a:sym typeface="Times New Roman"/>
            </a:endParaRPr>
          </a:p>
          <a:p>
            <a:pPr indent="-387350" lvl="0" marL="457200" rtl="0" algn="l">
              <a:lnSpc>
                <a:spcPct val="100000"/>
              </a:lnSpc>
              <a:spcBef>
                <a:spcPts val="360"/>
              </a:spcBef>
              <a:spcAft>
                <a:spcPts val="0"/>
              </a:spcAft>
              <a:buSzPts val="2500"/>
              <a:buFont typeface="Times New Roman"/>
              <a:buChar char="●"/>
            </a:pPr>
            <a:r>
              <a:rPr lang="en-US" sz="2500">
                <a:latin typeface="Times New Roman"/>
                <a:ea typeface="Times New Roman"/>
                <a:cs typeface="Times New Roman"/>
                <a:sym typeface="Times New Roman"/>
              </a:rPr>
              <a:t>Integrate with</a:t>
            </a:r>
            <a:r>
              <a:rPr lang="en-US" sz="2500">
                <a:solidFill>
                  <a:srgbClr val="FF0000"/>
                </a:solidFill>
                <a:latin typeface="Times New Roman"/>
                <a:ea typeface="Times New Roman"/>
                <a:cs typeface="Times New Roman"/>
                <a:sym typeface="Times New Roman"/>
              </a:rPr>
              <a:t> voice assistants</a:t>
            </a:r>
            <a:r>
              <a:rPr lang="en-US" sz="2500">
                <a:latin typeface="Times New Roman"/>
                <a:ea typeface="Times New Roman"/>
                <a:cs typeface="Times New Roman"/>
                <a:sym typeface="Times New Roman"/>
              </a:rPr>
              <a:t> for hands-free control.</a:t>
            </a:r>
            <a:endParaRPr sz="25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sz="2500">
              <a:latin typeface="Times New Roman"/>
              <a:ea typeface="Times New Roman"/>
              <a:cs typeface="Times New Roman"/>
              <a:sym typeface="Times New Roman"/>
            </a:endParaRPr>
          </a:p>
          <a:p>
            <a:pPr indent="-387350" lvl="0" marL="457200" rtl="0" algn="l">
              <a:lnSpc>
                <a:spcPct val="100000"/>
              </a:lnSpc>
              <a:spcBef>
                <a:spcPts val="360"/>
              </a:spcBef>
              <a:spcAft>
                <a:spcPts val="0"/>
              </a:spcAft>
              <a:buSzPts val="2500"/>
              <a:buFont typeface="Times New Roman"/>
              <a:buChar char="●"/>
            </a:pPr>
            <a:r>
              <a:rPr lang="en-US" sz="2500">
                <a:latin typeface="Times New Roman"/>
                <a:ea typeface="Times New Roman"/>
                <a:cs typeface="Times New Roman"/>
                <a:sym typeface="Times New Roman"/>
              </a:rPr>
              <a:t>It  can incorporate a </a:t>
            </a:r>
            <a:r>
              <a:rPr lang="en-US" sz="2500">
                <a:solidFill>
                  <a:srgbClr val="FF0000"/>
                </a:solidFill>
                <a:latin typeface="Times New Roman"/>
                <a:ea typeface="Times New Roman"/>
                <a:cs typeface="Times New Roman"/>
                <a:sym typeface="Times New Roman"/>
              </a:rPr>
              <a:t>sign language dictionary</a:t>
            </a:r>
            <a:r>
              <a:rPr lang="en-US" sz="2500">
                <a:latin typeface="Times New Roman"/>
                <a:ea typeface="Times New Roman"/>
                <a:cs typeface="Times New Roman"/>
                <a:sym typeface="Times New Roman"/>
              </a:rPr>
              <a:t>  to search for signs and learn their meanings and usage.</a:t>
            </a:r>
            <a:endParaRPr sz="25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sz="2500"/>
          </a:p>
        </p:txBody>
      </p:sp>
      <p:sp>
        <p:nvSpPr>
          <p:cNvPr id="253" name="Google Shape;253;p31"/>
          <p:cNvSpPr/>
          <p:nvPr/>
        </p:nvSpPr>
        <p:spPr>
          <a:xfrm>
            <a:off x="0" y="24145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254" name="Google Shape;254;p31"/>
          <p:cNvSpPr txBox="1"/>
          <p:nvPr/>
        </p:nvSpPr>
        <p:spPr>
          <a:xfrm>
            <a:off x="3418775" y="169600"/>
            <a:ext cx="2691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Future Scope</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p:nvPr/>
        </p:nvSpPr>
        <p:spPr>
          <a:xfrm>
            <a:off x="0" y="3048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 name="Google Shape;104;p14"/>
          <p:cNvSpPr txBox="1"/>
          <p:nvPr>
            <p:ph type="title"/>
          </p:nvPr>
        </p:nvSpPr>
        <p:spPr>
          <a:xfrm>
            <a:off x="457200" y="228600"/>
            <a:ext cx="8001000"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chemeClr val="lt1"/>
                </a:solidFill>
              </a:rPr>
              <a:t>Objective</a:t>
            </a:r>
            <a:endParaRPr b="1" sz="3200">
              <a:solidFill>
                <a:schemeClr val="lt1"/>
              </a:solidFill>
            </a:endParaRPr>
          </a:p>
        </p:txBody>
      </p:sp>
      <p:sp>
        <p:nvSpPr>
          <p:cNvPr id="105" name="Google Shape;105;p14"/>
          <p:cNvSpPr txBox="1"/>
          <p:nvPr/>
        </p:nvSpPr>
        <p:spPr>
          <a:xfrm>
            <a:off x="554975" y="1288350"/>
            <a:ext cx="813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 name="Google Shape;106;p14"/>
          <p:cNvSpPr txBox="1"/>
          <p:nvPr/>
        </p:nvSpPr>
        <p:spPr>
          <a:xfrm>
            <a:off x="554975" y="1061775"/>
            <a:ext cx="813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7" name="Google Shape;107;p14"/>
          <p:cNvSpPr txBox="1"/>
          <p:nvPr/>
        </p:nvSpPr>
        <p:spPr>
          <a:xfrm>
            <a:off x="212400" y="868350"/>
            <a:ext cx="8719200" cy="347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Clr>
                <a:srgbClr val="000000"/>
              </a:buClr>
              <a:buSzPts val="1900"/>
              <a:buFont typeface="Times New Roman"/>
              <a:buChar char="●"/>
            </a:pPr>
            <a:r>
              <a:rPr b="0" i="0" lang="en-US" sz="1900" u="none" cap="none" strike="noStrike">
                <a:solidFill>
                  <a:srgbClr val="000000"/>
                </a:solidFill>
                <a:latin typeface="Times New Roman"/>
                <a:ea typeface="Times New Roman"/>
                <a:cs typeface="Times New Roman"/>
                <a:sym typeface="Times New Roman"/>
              </a:rPr>
              <a:t>The </a:t>
            </a:r>
            <a:r>
              <a:rPr b="0" i="0" lang="en-US" sz="1900" u="none" cap="none" strike="noStrike">
                <a:solidFill>
                  <a:srgbClr val="C00000"/>
                </a:solidFill>
                <a:latin typeface="Times New Roman"/>
                <a:ea typeface="Times New Roman"/>
                <a:cs typeface="Times New Roman"/>
                <a:sym typeface="Times New Roman"/>
              </a:rPr>
              <a:t>Sign Gestures to Text Conversion Web App </a:t>
            </a:r>
            <a:r>
              <a:rPr b="0" i="0" lang="en-US" sz="1900" u="none" cap="none" strike="noStrike">
                <a:solidFill>
                  <a:srgbClr val="000000"/>
                </a:solidFill>
                <a:latin typeface="Times New Roman"/>
                <a:ea typeface="Times New Roman"/>
                <a:cs typeface="Times New Roman"/>
                <a:sym typeface="Times New Roman"/>
              </a:rPr>
              <a:t>aims to bridge communication barriers between those who use sign language and those who do not. </a:t>
            </a:r>
            <a:endParaRPr b="0" i="0" sz="19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Clr>
                <a:srgbClr val="000000"/>
              </a:buClr>
              <a:buSzPts val="1900"/>
              <a:buFont typeface="Times New Roman"/>
              <a:buChar char="●"/>
            </a:pPr>
            <a:r>
              <a:rPr b="0" i="0" lang="en-US" sz="1900" u="none" cap="none" strike="noStrike">
                <a:solidFill>
                  <a:srgbClr val="000000"/>
                </a:solidFill>
                <a:latin typeface="Times New Roman"/>
                <a:ea typeface="Times New Roman"/>
                <a:cs typeface="Times New Roman"/>
                <a:sym typeface="Times New Roman"/>
              </a:rPr>
              <a:t>It translates sign language gestures into written text, making communication faster and easier when an</a:t>
            </a:r>
            <a:r>
              <a:rPr b="0" i="0" lang="en-US" sz="1900" u="none" cap="none" strike="noStrike">
                <a:solidFill>
                  <a:srgbClr val="C00000"/>
                </a:solidFill>
                <a:latin typeface="Times New Roman"/>
                <a:ea typeface="Times New Roman"/>
                <a:cs typeface="Times New Roman"/>
                <a:sym typeface="Times New Roman"/>
              </a:rPr>
              <a:t> interpreter is not available. </a:t>
            </a:r>
            <a:endParaRPr b="0" i="0" sz="1900" u="none" cap="none" strike="noStrike">
              <a:solidFill>
                <a:srgbClr val="C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Times New Roman"/>
              <a:ea typeface="Times New Roman"/>
              <a:cs typeface="Times New Roman"/>
              <a:sym typeface="Times New Roman"/>
            </a:endParaRPr>
          </a:p>
          <a:p>
            <a:pPr indent="-349250" lvl="0" marL="457200" marR="0" rtl="0" algn="just">
              <a:lnSpc>
                <a:spcPct val="115000"/>
              </a:lnSpc>
              <a:spcBef>
                <a:spcPts val="0"/>
              </a:spcBef>
              <a:spcAft>
                <a:spcPts val="0"/>
              </a:spcAft>
              <a:buClr>
                <a:srgbClr val="000000"/>
              </a:buClr>
              <a:buSzPts val="1900"/>
              <a:buFont typeface="Times New Roman"/>
              <a:buChar char="●"/>
            </a:pPr>
            <a:r>
              <a:rPr b="0" i="0" lang="en-US" sz="1900" u="none" cap="none" strike="noStrike">
                <a:solidFill>
                  <a:srgbClr val="000000"/>
                </a:solidFill>
                <a:latin typeface="Times New Roman"/>
                <a:ea typeface="Times New Roman"/>
                <a:cs typeface="Times New Roman"/>
                <a:sym typeface="Times New Roman"/>
              </a:rPr>
              <a:t>This app improves accessibility and inclusivity for the </a:t>
            </a:r>
            <a:r>
              <a:rPr b="0" i="0" lang="en-US" sz="1900" u="none" cap="none" strike="noStrike">
                <a:solidFill>
                  <a:srgbClr val="C00000"/>
                </a:solidFill>
                <a:latin typeface="Times New Roman"/>
                <a:ea typeface="Times New Roman"/>
                <a:cs typeface="Times New Roman"/>
                <a:sym typeface="Times New Roman"/>
              </a:rPr>
              <a:t>deaf or hard of hearing</a:t>
            </a:r>
            <a:r>
              <a:rPr b="0" i="0" lang="en-US" sz="1900" u="none" cap="none" strike="noStrike">
                <a:solidFill>
                  <a:srgbClr val="000000"/>
                </a:solidFill>
                <a:latin typeface="Times New Roman"/>
                <a:ea typeface="Times New Roman"/>
                <a:cs typeface="Times New Roman"/>
                <a:sym typeface="Times New Roman"/>
              </a:rPr>
              <a:t>, helping them communicate effectively in various settings.</a:t>
            </a:r>
            <a:endParaRPr b="0" i="0" sz="1900" u="none" cap="none" strike="noStrike">
              <a:solidFill>
                <a:srgbClr val="C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108" name="Google Shape;108;p14"/>
          <p:cNvPicPr preferRelativeResize="0"/>
          <p:nvPr/>
        </p:nvPicPr>
        <p:blipFill rotWithShape="1">
          <a:blip r:embed="rId3">
            <a:alphaModFix/>
          </a:blip>
          <a:srcRect b="0" l="0" r="0" t="0"/>
          <a:stretch/>
        </p:blipFill>
        <p:spPr>
          <a:xfrm>
            <a:off x="1101950" y="4373998"/>
            <a:ext cx="2372013" cy="2528850"/>
          </a:xfrm>
          <a:prstGeom prst="rect">
            <a:avLst/>
          </a:prstGeom>
          <a:noFill/>
          <a:ln>
            <a:noFill/>
          </a:ln>
        </p:spPr>
      </p:pic>
      <p:pic>
        <p:nvPicPr>
          <p:cNvPr id="109" name="Google Shape;109;p14"/>
          <p:cNvPicPr preferRelativeResize="0"/>
          <p:nvPr/>
        </p:nvPicPr>
        <p:blipFill rotWithShape="1">
          <a:blip r:embed="rId4">
            <a:alphaModFix/>
          </a:blip>
          <a:srcRect b="0" l="0" r="0" t="0"/>
          <a:stretch/>
        </p:blipFill>
        <p:spPr>
          <a:xfrm>
            <a:off x="4099638" y="5198074"/>
            <a:ext cx="1042468" cy="533400"/>
          </a:xfrm>
          <a:prstGeom prst="rect">
            <a:avLst/>
          </a:prstGeom>
          <a:noFill/>
          <a:ln>
            <a:noFill/>
          </a:ln>
        </p:spPr>
      </p:pic>
      <p:pic>
        <p:nvPicPr>
          <p:cNvPr id="110" name="Google Shape;110;p14"/>
          <p:cNvPicPr preferRelativeResize="0"/>
          <p:nvPr/>
        </p:nvPicPr>
        <p:blipFill rotWithShape="1">
          <a:blip r:embed="rId5">
            <a:alphaModFix/>
          </a:blip>
          <a:srcRect b="0" l="0" r="0" t="0"/>
          <a:stretch/>
        </p:blipFill>
        <p:spPr>
          <a:xfrm>
            <a:off x="5999356" y="4610925"/>
            <a:ext cx="1855482" cy="170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0" name="Google Shape;260;p32"/>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 name="Google Shape;261;p32"/>
          <p:cNvSpPr txBox="1"/>
          <p:nvPr/>
        </p:nvSpPr>
        <p:spPr>
          <a:xfrm>
            <a:off x="457200" y="-20549"/>
            <a:ext cx="8382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Conclusion</a:t>
            </a:r>
            <a:endParaRPr b="1" i="0" sz="3200" u="none" cap="none" strike="noStrike">
              <a:solidFill>
                <a:schemeClr val="lt1"/>
              </a:solidFill>
              <a:latin typeface="Calibri"/>
              <a:ea typeface="Calibri"/>
              <a:cs typeface="Calibri"/>
              <a:sym typeface="Calibri"/>
            </a:endParaRPr>
          </a:p>
        </p:txBody>
      </p:sp>
      <p:sp>
        <p:nvSpPr>
          <p:cNvPr id="262" name="Google Shape;262;p32"/>
          <p:cNvSpPr txBox="1"/>
          <p:nvPr/>
        </p:nvSpPr>
        <p:spPr>
          <a:xfrm>
            <a:off x="342900" y="812238"/>
            <a:ext cx="8458200" cy="5351100"/>
          </a:xfrm>
          <a:prstGeom prst="rect">
            <a:avLst/>
          </a:prstGeom>
          <a:noFill/>
          <a:ln>
            <a:noFill/>
          </a:ln>
        </p:spPr>
        <p:txBody>
          <a:bodyPr anchorCtr="0" anchor="t" bIns="91425" lIns="91425" spcFirstLastPara="1" rIns="91425" wrap="square" tIns="91425">
            <a:noAutofit/>
          </a:bodyPr>
          <a:lstStyle/>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C00000"/>
                </a:solidFill>
                <a:latin typeface="Times New Roman"/>
                <a:ea typeface="Times New Roman"/>
                <a:cs typeface="Times New Roman"/>
                <a:sym typeface="Times New Roman"/>
              </a:rPr>
              <a:t>In conclusion</a:t>
            </a:r>
            <a:r>
              <a:rPr b="0" i="0" lang="en-US" sz="2100" u="none" cap="none" strike="noStrike">
                <a:solidFill>
                  <a:srgbClr val="000000"/>
                </a:solidFill>
                <a:latin typeface="Times New Roman"/>
                <a:ea typeface="Times New Roman"/>
                <a:cs typeface="Times New Roman"/>
                <a:sym typeface="Times New Roman"/>
              </a:rPr>
              <a:t>, the hand gesture to text conversion Web app is a promising assistive technology that can greatly benefit individuals with physical disabilities or communication difficulties.</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This Web app uses computer vision and machine learning algorithm to translate hand gestures into text, allowing users to communicate more easily and efficiently. </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This Web app represents an exciting development in assistive technology and has the potential to transform the lives of many individuals with disabilities. </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As technology continues to advance, we can expect to see further improvements and innovations in this field.</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8" name="Google Shape;268;p33"/>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33"/>
          <p:cNvSpPr txBox="1"/>
          <p:nvPr/>
        </p:nvSpPr>
        <p:spPr>
          <a:xfrm>
            <a:off x="457200" y="-10274"/>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References </a:t>
            </a:r>
            <a:endParaRPr b="1" i="0" sz="3200" u="none" cap="none" strike="noStrike">
              <a:solidFill>
                <a:schemeClr val="lt1"/>
              </a:solidFill>
              <a:latin typeface="Calibri"/>
              <a:ea typeface="Calibri"/>
              <a:cs typeface="Calibri"/>
              <a:sym typeface="Calibri"/>
            </a:endParaRPr>
          </a:p>
        </p:txBody>
      </p:sp>
      <p:sp>
        <p:nvSpPr>
          <p:cNvPr id="270" name="Google Shape;270;p33"/>
          <p:cNvSpPr txBox="1"/>
          <p:nvPr/>
        </p:nvSpPr>
        <p:spPr>
          <a:xfrm>
            <a:off x="34645" y="1219200"/>
            <a:ext cx="9109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00000"/>
              </a:solidFill>
              <a:latin typeface="Arial"/>
              <a:ea typeface="Arial"/>
              <a:cs typeface="Arial"/>
              <a:sym typeface="Arial"/>
            </a:endParaRPr>
          </a:p>
        </p:txBody>
      </p:sp>
      <p:sp>
        <p:nvSpPr>
          <p:cNvPr id="271" name="Google Shape;271;p33">
            <a:hlinkClick r:id="rId3"/>
          </p:cNvPr>
          <p:cNvSpPr txBox="1"/>
          <p:nvPr/>
        </p:nvSpPr>
        <p:spPr>
          <a:xfrm>
            <a:off x="457200" y="1077075"/>
            <a:ext cx="8660921" cy="649585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hlink"/>
              </a:solidFill>
              <a:uFill>
                <a:noFill/>
              </a:uFill>
              <a:latin typeface="Arial"/>
              <a:ea typeface="Arial"/>
              <a:cs typeface="Arial"/>
              <a:sym typeface="Arial"/>
              <a:hlinkClick r:id="rId4"/>
            </a:endParaRPr>
          </a:p>
          <a:p>
            <a:pPr indent="-342900" lvl="0" marL="34290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chemeClr val="hlink"/>
                </a:solidFill>
                <a:uFill>
                  <a:noFill/>
                </a:uFill>
                <a:latin typeface="Arial"/>
                <a:ea typeface="Arial"/>
                <a:cs typeface="Arial"/>
                <a:sym typeface="Arial"/>
                <a:hlinkClick r:id="rId5"/>
              </a:rPr>
              <a:t>Base paper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r>
              <a:rPr b="0" i="0" lang="en-US" sz="1400" u="none" cap="none" strike="noStrike">
                <a:solidFill>
                  <a:srgbClr val="2C61E4"/>
                </a:solidFill>
                <a:latin typeface="Arial"/>
                <a:ea typeface="Arial"/>
                <a:cs typeface="Arial"/>
                <a:sym typeface="Arial"/>
              </a:rPr>
              <a:t>Title – </a:t>
            </a:r>
            <a:r>
              <a:rPr b="0" i="0" lang="en-US" sz="1400" u="none" cap="none" strike="noStrike">
                <a:solidFill>
                  <a:srgbClr val="000000"/>
                </a:solidFill>
                <a:latin typeface="Times New Roman"/>
                <a:ea typeface="Times New Roman"/>
                <a:cs typeface="Times New Roman"/>
                <a:sym typeface="Times New Roman"/>
              </a:rPr>
              <a:t>Deep ASLR for hearing-impaired individuals</a:t>
            </a:r>
            <a:endParaRPr b="0" i="0" sz="1400" u="none" cap="none" strike="noStrike">
              <a:solidFill>
                <a:srgbClr val="2C61E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hlink"/>
                </a:solidFill>
                <a:uFill>
                  <a:noFill/>
                </a:uFill>
                <a:latin typeface="Arial"/>
                <a:ea typeface="Arial"/>
                <a:cs typeface="Arial"/>
                <a:sym typeface="Arial"/>
                <a:hlinkClick r:id="rId6"/>
              </a:rPr>
              <a:t>       </a:t>
            </a:r>
            <a:r>
              <a:rPr b="0" i="0" lang="en-US" sz="1400" u="none" cap="none" strike="noStrike">
                <a:solidFill>
                  <a:schemeClr val="hlink"/>
                </a:solidFill>
                <a:uFill>
                  <a:noFill/>
                </a:uFill>
                <a:latin typeface="Arial"/>
                <a:ea typeface="Arial"/>
                <a:cs typeface="Arial"/>
                <a:sym typeface="Arial"/>
                <a:hlinkClick r:id="rId7"/>
              </a:rPr>
              <a:t>Author - </a:t>
            </a:r>
            <a:r>
              <a:rPr b="0" i="0" lang="en-US" sz="1400" u="none" cap="none" strike="noStrike">
                <a:solidFill>
                  <a:srgbClr val="000000"/>
                </a:solidFill>
                <a:latin typeface="Arial"/>
                <a:ea typeface="Arial"/>
                <a:cs typeface="Arial"/>
                <a:sym typeface="Arial"/>
              </a:rPr>
              <a:t>Ahmed kasapbasi   </a:t>
            </a:r>
            <a:r>
              <a:rPr b="0" i="0" lang="en-US" sz="1400" u="none" cap="none" strike="noStrike">
                <a:solidFill>
                  <a:srgbClr val="2C61E4"/>
                </a:solidFill>
                <a:latin typeface="Arial"/>
                <a:ea typeface="Arial"/>
                <a:cs typeface="Arial"/>
                <a:sym typeface="Arial"/>
              </a:rPr>
              <a:t>Year – </a:t>
            </a:r>
            <a:r>
              <a:rPr b="0" i="0" lang="en-US" sz="1400" u="none" cap="none" strike="noStrike">
                <a:solidFill>
                  <a:schemeClr val="dk1"/>
                </a:solidFill>
                <a:latin typeface="Arial"/>
                <a:ea typeface="Arial"/>
                <a:cs typeface="Arial"/>
                <a:sym typeface="Arial"/>
              </a:rPr>
              <a:t>2022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Link - </a:t>
            </a:r>
            <a:r>
              <a:rPr b="0" i="0" lang="en-US" sz="1500" u="none" cap="none" strike="noStrike">
                <a:solidFill>
                  <a:srgbClr val="2C61E4"/>
                </a:solidFill>
                <a:latin typeface="Arial"/>
                <a:ea typeface="Arial"/>
                <a:cs typeface="Arial"/>
                <a:sym typeface="Arial"/>
              </a:rPr>
              <a:t>https://www.sciencedirect.com/science/article/pii/S2666990021000471</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1"/>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rgbClr val="C00000"/>
                </a:solidFill>
                <a:latin typeface="Arial"/>
                <a:ea typeface="Arial"/>
                <a:cs typeface="Arial"/>
                <a:sym typeface="Arial"/>
              </a:rPr>
              <a:t>Supporting Paper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C00000"/>
                </a:solidFill>
                <a:latin typeface="Arial"/>
                <a:ea typeface="Arial"/>
                <a:cs typeface="Arial"/>
                <a:sym typeface="Arial"/>
              </a:rPr>
              <a:t>       </a:t>
            </a:r>
            <a:r>
              <a:rPr b="0" i="0" lang="en-US" sz="1400" u="none" cap="none" strike="noStrike">
                <a:solidFill>
                  <a:srgbClr val="2C61E4"/>
                </a:solidFill>
                <a:latin typeface="Arial"/>
                <a:ea typeface="Arial"/>
                <a:cs typeface="Arial"/>
                <a:sym typeface="Arial"/>
              </a:rPr>
              <a:t>Title –  </a:t>
            </a:r>
            <a:r>
              <a:rPr b="0" i="0" lang="en-US" sz="1400" u="none" cap="none" strike="noStrike">
                <a:solidFill>
                  <a:schemeClr val="dk1"/>
                </a:solidFill>
                <a:latin typeface="Times New Roman"/>
                <a:ea typeface="Times New Roman"/>
                <a:cs typeface="Times New Roman"/>
                <a:sym typeface="Times New Roman"/>
              </a:rPr>
              <a:t>Convolutional Neural Network based Bidirectional Sign Language Translation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C61E4"/>
                </a:solidFill>
                <a:latin typeface="Arial"/>
                <a:ea typeface="Arial"/>
                <a:cs typeface="Arial"/>
                <a:sym typeface="Arial"/>
              </a:rPr>
              <a:t>          Author</a:t>
            </a:r>
            <a:r>
              <a:rPr b="0" i="0" lang="en-US" sz="2100" u="none" cap="none" strike="noStrike">
                <a:solidFill>
                  <a:srgbClr val="2C61E4"/>
                </a:solidFill>
                <a:latin typeface="Arial"/>
                <a:ea typeface="Arial"/>
                <a:cs typeface="Arial"/>
                <a:sym typeface="Arial"/>
              </a:rPr>
              <a:t> - </a:t>
            </a:r>
            <a:r>
              <a:rPr b="0" i="0" lang="en-US" sz="1400" u="none" cap="none" strike="noStrike">
                <a:solidFill>
                  <a:srgbClr val="000000"/>
                </a:solidFill>
                <a:latin typeface="Arial"/>
                <a:ea typeface="Arial"/>
                <a:cs typeface="Arial"/>
                <a:sym typeface="Arial"/>
              </a:rPr>
              <a:t>Lance Fernandes  </a:t>
            </a:r>
            <a:r>
              <a:rPr b="0" i="0" lang="en-US" sz="1400" u="none" cap="none" strike="noStrike">
                <a:solidFill>
                  <a:srgbClr val="2C61E4"/>
                </a:solidFill>
                <a:latin typeface="Arial"/>
                <a:ea typeface="Arial"/>
                <a:cs typeface="Arial"/>
                <a:sym typeface="Arial"/>
              </a:rPr>
              <a:t>Year</a:t>
            </a:r>
            <a:r>
              <a:rPr b="0" i="0" lang="en-US" sz="1400" u="none" cap="none" strike="noStrike">
                <a:solidFill>
                  <a:srgbClr val="000000"/>
                </a:solidFill>
                <a:latin typeface="Arial"/>
                <a:ea typeface="Arial"/>
                <a:cs typeface="Arial"/>
                <a:sym typeface="Arial"/>
              </a:rPr>
              <a:t> </a:t>
            </a:r>
            <a:r>
              <a:rPr b="0" i="0" lang="en-US" sz="1400" u="none" cap="none" strike="noStrike">
                <a:solidFill>
                  <a:srgbClr val="2C61E4"/>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 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Link :  </a:t>
            </a:r>
            <a:r>
              <a:rPr b="0" i="0" lang="en-US" sz="1500" u="none" cap="none" strike="noStrike">
                <a:solidFill>
                  <a:srgbClr val="2C61E4"/>
                </a:solidFill>
                <a:latin typeface="Arial"/>
                <a:ea typeface="Arial"/>
                <a:cs typeface="Arial"/>
                <a:sym typeface="Arial"/>
              </a:rPr>
              <a:t>https://ieeexplore.ieee.org/document/9214272</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2C61E4"/>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2100"/>
              <a:buFont typeface="Noto Sans Symbols"/>
              <a:buNone/>
            </a:pPr>
            <a:r>
              <a:t/>
            </a:r>
            <a:endParaRPr b="0" i="0" sz="2100" u="none" cap="none" strike="noStrike">
              <a:solidFill>
                <a:srgbClr val="000000"/>
              </a:solidFill>
              <a:highlight>
                <a:srgbClr val="FFFFFF"/>
              </a:highlight>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900"/>
              <a:buFont typeface="Noto Sans Symbols"/>
              <a:buChar char="✔"/>
            </a:pPr>
            <a:r>
              <a:rPr b="0" i="0" lang="en-US" sz="1900" u="none" cap="none" strike="noStrike">
                <a:solidFill>
                  <a:srgbClr val="C00000"/>
                </a:solidFill>
                <a:highlight>
                  <a:srgbClr val="FFFFFF"/>
                </a:highlight>
                <a:latin typeface="Arial"/>
                <a:ea typeface="Arial"/>
                <a:cs typeface="Arial"/>
                <a:sym typeface="Arial"/>
              </a:rPr>
              <a:t>Supporting paper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C00000"/>
                </a:solidFill>
                <a:highlight>
                  <a:srgbClr val="FFFFFF"/>
                </a:highlight>
                <a:latin typeface="Arial"/>
                <a:ea typeface="Arial"/>
                <a:cs typeface="Arial"/>
                <a:sym typeface="Arial"/>
              </a:rPr>
              <a:t>       </a:t>
            </a:r>
            <a:r>
              <a:rPr b="0" i="0" lang="en-US" sz="1400" u="none" cap="none" strike="noStrike">
                <a:solidFill>
                  <a:srgbClr val="2C61E4"/>
                </a:solidFill>
                <a:highlight>
                  <a:srgbClr val="FFFFFF"/>
                </a:highlight>
                <a:latin typeface="Arial"/>
                <a:ea typeface="Arial"/>
                <a:cs typeface="Arial"/>
                <a:sym typeface="Arial"/>
              </a:rPr>
              <a:t>Title - </a:t>
            </a:r>
            <a:r>
              <a:rPr b="0" i="0" lang="en-US" sz="1400" u="none" cap="none" strike="noStrike">
                <a:solidFill>
                  <a:schemeClr val="dk1"/>
                </a:solidFill>
                <a:latin typeface="Times New Roman"/>
                <a:ea typeface="Times New Roman"/>
                <a:cs typeface="Times New Roman"/>
                <a:sym typeface="Times New Roman"/>
              </a:rPr>
              <a:t>Sign Language Recognition System using CNN and Computer Vision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C00000"/>
                </a:solidFill>
                <a:highlight>
                  <a:srgbClr val="FFFFFF"/>
                </a:highlight>
                <a:latin typeface="Arial"/>
                <a:ea typeface="Arial"/>
                <a:cs typeface="Arial"/>
                <a:sym typeface="Arial"/>
              </a:rPr>
              <a:t>       </a:t>
            </a:r>
            <a:r>
              <a:rPr b="0" i="0" lang="en-US" sz="1400" u="none" cap="none" strike="noStrike">
                <a:solidFill>
                  <a:srgbClr val="2C61E4"/>
                </a:solidFill>
                <a:highlight>
                  <a:srgbClr val="FFFFFF"/>
                </a:highlight>
                <a:latin typeface="Arial"/>
                <a:ea typeface="Arial"/>
                <a:cs typeface="Arial"/>
                <a:sym typeface="Arial"/>
              </a:rPr>
              <a:t>Author - </a:t>
            </a:r>
            <a:r>
              <a:rPr b="0" i="0" lang="en-US" sz="1400" u="none" cap="none" strike="noStrike">
                <a:solidFill>
                  <a:srgbClr val="000000"/>
                </a:solidFill>
                <a:latin typeface="Arial"/>
                <a:ea typeface="Arial"/>
                <a:cs typeface="Arial"/>
                <a:sym typeface="Arial"/>
              </a:rPr>
              <a:t>Mehreen Hurroo  </a:t>
            </a:r>
            <a:r>
              <a:rPr b="0" i="0" lang="en-US" sz="1400" u="none" cap="none" strike="noStrike">
                <a:solidFill>
                  <a:srgbClr val="2C61E4"/>
                </a:solidFill>
                <a:latin typeface="Arial"/>
                <a:ea typeface="Arial"/>
                <a:cs typeface="Arial"/>
                <a:sym typeface="Arial"/>
              </a:rPr>
              <a:t>Year – </a:t>
            </a:r>
            <a:r>
              <a:rPr b="0" i="0" lang="en-US" sz="1400" u="none" cap="none" strike="noStrike">
                <a:solidFill>
                  <a:srgbClr val="000000"/>
                </a:solidFill>
                <a:latin typeface="Arial"/>
                <a:ea typeface="Arial"/>
                <a:cs typeface="Arial"/>
                <a:sym typeface="Arial"/>
              </a:rPr>
              <a:t>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C61E4"/>
                </a:solidFill>
                <a:highlight>
                  <a:srgbClr val="FFFFFF"/>
                </a:highlight>
                <a:latin typeface="Arial"/>
                <a:ea typeface="Arial"/>
                <a:cs typeface="Arial"/>
                <a:sym typeface="Arial"/>
              </a:rPr>
              <a:t>          Link - </a:t>
            </a:r>
            <a:r>
              <a:rPr b="0" i="0" lang="en-US" sz="1500" u="none" cap="none" strike="noStrike">
                <a:solidFill>
                  <a:srgbClr val="2C61E4"/>
                </a:solidFill>
                <a:highlight>
                  <a:srgbClr val="FFFFFF"/>
                </a:highlight>
                <a:latin typeface="Arial"/>
                <a:ea typeface="Arial"/>
                <a:cs typeface="Arial"/>
                <a:sym typeface="Arial"/>
              </a:rPr>
              <a:t>https://ieeexplore.ieee.org/document/9214272</a:t>
            </a:r>
            <a:endParaRPr b="0" i="0" sz="1400" u="none" cap="none" strike="noStrike">
              <a:solidFill>
                <a:srgbClr val="000000"/>
              </a:solidFill>
              <a:latin typeface="Arial"/>
              <a:ea typeface="Arial"/>
              <a:cs typeface="Arial"/>
              <a:sym typeface="Arial"/>
            </a:endParaRPr>
          </a:p>
          <a:p>
            <a:pPr indent="-196850" lvl="0" marL="285750" marR="0" rtl="0" algn="l">
              <a:lnSpc>
                <a:spcPct val="123913"/>
              </a:lnSpc>
              <a:spcBef>
                <a:spcPts val="0"/>
              </a:spcBef>
              <a:spcAft>
                <a:spcPts val="0"/>
              </a:spcAft>
              <a:buClr>
                <a:srgbClr val="000000"/>
              </a:buClr>
              <a:buSzPts val="1400"/>
              <a:buFont typeface="Noto Sans Symbols"/>
              <a:buNone/>
            </a:pPr>
            <a:r>
              <a:t/>
            </a:r>
            <a:endParaRPr b="0" i="0" sz="1400" u="none" cap="none" strike="noStrike">
              <a:solidFill>
                <a:srgbClr val="2C61E4"/>
              </a:solidFill>
              <a:highlight>
                <a:srgbClr val="FFFFFF"/>
              </a:highlight>
              <a:latin typeface="Arial"/>
              <a:ea typeface="Arial"/>
              <a:cs typeface="Arial"/>
              <a:sym typeface="Arial"/>
            </a:endParaRPr>
          </a:p>
          <a:p>
            <a:pPr indent="0" lvl="0" marL="0" marR="0" rtl="0" algn="l">
              <a:lnSpc>
                <a:spcPct val="123913"/>
              </a:lnSpc>
              <a:spcBef>
                <a:spcPts val="0"/>
              </a:spcBef>
              <a:spcAft>
                <a:spcPts val="0"/>
              </a:spcAft>
              <a:buClr>
                <a:srgbClr val="000000"/>
              </a:buClr>
              <a:buSzPts val="1400"/>
              <a:buFont typeface="Arial"/>
              <a:buNone/>
            </a:pPr>
            <a:r>
              <a:t/>
            </a:r>
            <a:endParaRPr b="0" i="0" sz="1400" u="none" cap="none" strike="noStrike">
              <a:solidFill>
                <a:srgbClr val="2C61E4"/>
              </a:solidFill>
              <a:highlight>
                <a:srgbClr val="FFFFFF"/>
              </a:highlight>
              <a:latin typeface="Arial"/>
              <a:ea typeface="Arial"/>
              <a:cs typeface="Arial"/>
              <a:sym typeface="Arial"/>
            </a:endParaRPr>
          </a:p>
          <a:p>
            <a:pPr indent="0" lvl="0" marL="0" marR="0" rtl="0" algn="l">
              <a:lnSpc>
                <a:spcPct val="123913"/>
              </a:lnSpc>
              <a:spcBef>
                <a:spcPts val="0"/>
              </a:spcBef>
              <a:spcAft>
                <a:spcPts val="0"/>
              </a:spcAft>
              <a:buClr>
                <a:srgbClr val="000000"/>
              </a:buClr>
              <a:buSzPts val="1400"/>
              <a:buFont typeface="Arial"/>
              <a:buNone/>
            </a:pPr>
            <a:r>
              <a:t/>
            </a:r>
            <a:endParaRPr b="0" i="0" sz="1400" u="none" cap="none" strike="noStrike">
              <a:solidFill>
                <a:srgbClr val="2C61E4"/>
              </a:solidFill>
              <a:highlight>
                <a:srgbClr val="FFFFFF"/>
              </a:highlight>
              <a:latin typeface="Arial"/>
              <a:ea typeface="Arial"/>
              <a:cs typeface="Arial"/>
              <a:sym typeface="Arial"/>
            </a:endParaRPr>
          </a:p>
          <a:p>
            <a:pPr indent="0" lvl="0" marL="0" marR="0" rtl="0" algn="l">
              <a:lnSpc>
                <a:spcPct val="123913"/>
              </a:lnSpc>
              <a:spcBef>
                <a:spcPts val="0"/>
              </a:spcBef>
              <a:spcAft>
                <a:spcPts val="0"/>
              </a:spcAft>
              <a:buClr>
                <a:schemeClr val="dk1"/>
              </a:buClr>
              <a:buSzPts val="1100"/>
              <a:buFont typeface="Arial"/>
              <a:buNone/>
            </a:pPr>
            <a:r>
              <a:t/>
            </a:r>
            <a:endParaRPr b="0" i="0" sz="21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p:nvPr/>
        </p:nvSpPr>
        <p:spPr>
          <a:xfrm>
            <a:off x="0" y="2438400"/>
            <a:ext cx="9144000" cy="16002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7" name="Google Shape;277;p34"/>
          <p:cNvSpPr txBox="1"/>
          <p:nvPr/>
        </p:nvSpPr>
        <p:spPr>
          <a:xfrm>
            <a:off x="762000" y="2971800"/>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Calibri"/>
                <a:ea typeface="Calibri"/>
                <a:cs typeface="Calibri"/>
                <a:sym typeface="Calibri"/>
              </a:rPr>
              <a:t>THANK YOU</a:t>
            </a:r>
            <a:endParaRPr b="1" i="0" sz="54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p:nvPr/>
        </p:nvSpPr>
        <p:spPr>
          <a:xfrm>
            <a:off x="0" y="3048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15"/>
          <p:cNvSpPr txBox="1"/>
          <p:nvPr/>
        </p:nvSpPr>
        <p:spPr>
          <a:xfrm>
            <a:off x="457200" y="228600"/>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Introduction/Domain Description</a:t>
            </a:r>
            <a:endParaRPr b="1" i="0" sz="3200" u="none" cap="none" strike="noStrike">
              <a:solidFill>
                <a:schemeClr val="lt1"/>
              </a:solidFill>
              <a:latin typeface="Calibri"/>
              <a:ea typeface="Calibri"/>
              <a:cs typeface="Calibri"/>
              <a:sym typeface="Calibri"/>
            </a:endParaRPr>
          </a:p>
        </p:txBody>
      </p:sp>
      <p:sp>
        <p:nvSpPr>
          <p:cNvPr id="117" name="Google Shape;117;p15"/>
          <p:cNvSpPr txBox="1"/>
          <p:nvPr/>
        </p:nvSpPr>
        <p:spPr>
          <a:xfrm>
            <a:off x="594625" y="1328000"/>
            <a:ext cx="798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8" name="Google Shape;118;p15"/>
          <p:cNvSpPr txBox="1"/>
          <p:nvPr/>
        </p:nvSpPr>
        <p:spPr>
          <a:xfrm>
            <a:off x="457200" y="1213862"/>
            <a:ext cx="8229600" cy="6394028"/>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900"/>
              <a:buFont typeface="Arial"/>
              <a:buNone/>
            </a:pPr>
            <a:r>
              <a:rPr b="0" i="0" lang="en-US" sz="1900" u="none" cap="none" strike="noStrike">
                <a:solidFill>
                  <a:srgbClr val="C00000"/>
                </a:solidFill>
                <a:highlight>
                  <a:srgbClr val="FFFFFF"/>
                </a:highlight>
                <a:latin typeface="Times New Roman"/>
                <a:ea typeface="Times New Roman"/>
                <a:cs typeface="Times New Roman"/>
                <a:sym typeface="Times New Roman"/>
              </a:rPr>
              <a:t>Assistive technology </a:t>
            </a:r>
            <a:r>
              <a:rPr b="0" i="0" lang="en-US" sz="1900" u="none" cap="none" strike="noStrike">
                <a:solidFill>
                  <a:srgbClr val="222222"/>
                </a:solidFill>
                <a:highlight>
                  <a:srgbClr val="FFFFFF"/>
                </a:highlight>
                <a:latin typeface="Times New Roman"/>
                <a:ea typeface="Times New Roman"/>
                <a:cs typeface="Times New Roman"/>
                <a:sym typeface="Times New Roman"/>
              </a:rPr>
              <a:t>refers to any device, equipment or software that is designed to help people with disabilities to perform daily activities or to improve their quality of life. These technologies are designed to enhance the functional capabilities of people with </a:t>
            </a:r>
            <a:r>
              <a:rPr b="0" i="0" lang="en-US" sz="1900" u="none" cap="none" strike="noStrike">
                <a:solidFill>
                  <a:srgbClr val="C00000"/>
                </a:solidFill>
                <a:highlight>
                  <a:srgbClr val="FFFFFF"/>
                </a:highlight>
                <a:latin typeface="Times New Roman"/>
                <a:ea typeface="Times New Roman"/>
                <a:cs typeface="Times New Roman"/>
                <a:sym typeface="Times New Roman"/>
              </a:rPr>
              <a:t>disabilities</a:t>
            </a:r>
            <a:r>
              <a:rPr b="0" i="0" lang="en-US" sz="1900" u="none" cap="none" strike="noStrike">
                <a:solidFill>
                  <a:srgbClr val="222222"/>
                </a:solidFill>
                <a:highlight>
                  <a:srgbClr val="FFFFFF"/>
                </a:highlight>
                <a:latin typeface="Times New Roman"/>
                <a:ea typeface="Times New Roman"/>
                <a:cs typeface="Times New Roman"/>
                <a:sym typeface="Times New Roman"/>
              </a:rPr>
              <a:t> and to help them to achieve greater independence, productivity and participation in society. Assistive technology can be </a:t>
            </a:r>
            <a:r>
              <a:rPr b="0" i="0" lang="en-US" sz="1900" u="none" cap="none" strike="noStrike">
                <a:solidFill>
                  <a:srgbClr val="C00000"/>
                </a:solidFill>
                <a:highlight>
                  <a:srgbClr val="FFFFFF"/>
                </a:highlight>
                <a:latin typeface="Times New Roman"/>
                <a:ea typeface="Times New Roman"/>
                <a:cs typeface="Times New Roman"/>
                <a:sym typeface="Times New Roman"/>
              </a:rPr>
              <a:t>used in various domains</a:t>
            </a:r>
            <a:r>
              <a:rPr b="0" i="0" lang="en-US" sz="1900" u="none" cap="none" strike="noStrike">
                <a:solidFill>
                  <a:srgbClr val="222222"/>
                </a:solidFill>
                <a:highlight>
                  <a:srgbClr val="FFFFFF"/>
                </a:highlight>
                <a:latin typeface="Times New Roman"/>
                <a:ea typeface="Times New Roman"/>
                <a:cs typeface="Times New Roman"/>
                <a:sym typeface="Times New Roman"/>
              </a:rPr>
              <a:t> such as education, communication, mobility, employment, and recreation. Examples of assistive technologies include mobility aids, hearing aids, communication devices, vision aids, and computer software. The </a:t>
            </a:r>
            <a:r>
              <a:rPr b="0" i="0" lang="en-US" sz="1900" u="none" cap="none" strike="noStrike">
                <a:solidFill>
                  <a:srgbClr val="C00000"/>
                </a:solidFill>
                <a:highlight>
                  <a:srgbClr val="FFFFFF"/>
                </a:highlight>
                <a:latin typeface="Times New Roman"/>
                <a:ea typeface="Times New Roman"/>
                <a:cs typeface="Times New Roman"/>
                <a:sym typeface="Times New Roman"/>
              </a:rPr>
              <a:t>goal of assistive technology</a:t>
            </a:r>
            <a:r>
              <a:rPr b="0" i="0" lang="en-US" sz="1900" u="none" cap="none" strike="noStrike">
                <a:solidFill>
                  <a:srgbClr val="222222"/>
                </a:solidFill>
                <a:highlight>
                  <a:srgbClr val="FFFFFF"/>
                </a:highlight>
                <a:latin typeface="Times New Roman"/>
                <a:ea typeface="Times New Roman"/>
                <a:cs typeface="Times New Roman"/>
                <a:sym typeface="Times New Roman"/>
              </a:rPr>
              <a:t> is to empower people with disabilities to live more independently and to participate more fully in society.</a:t>
            </a:r>
            <a:endParaRPr/>
          </a:p>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900"/>
              <a:buFont typeface="Arial"/>
              <a:buNone/>
            </a:pPr>
            <a:r>
              <a:t/>
            </a:r>
            <a:endParaRPr b="0" i="0" sz="19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900"/>
              <a:buFont typeface="Arial"/>
              <a:buNone/>
            </a:pPr>
            <a:r>
              <a:t/>
            </a:r>
            <a:endParaRPr b="0" i="0" sz="2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 name="Google Shape;124;p16"/>
          <p:cNvSpPr txBox="1"/>
          <p:nvPr/>
        </p:nvSpPr>
        <p:spPr>
          <a:xfrm>
            <a:off x="457200" y="-10275"/>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Problem Definition /Abstract</a:t>
            </a:r>
            <a:endParaRPr b="1" i="0" sz="3200" u="none" cap="none" strike="noStrike">
              <a:solidFill>
                <a:schemeClr val="lt1"/>
              </a:solidFill>
              <a:latin typeface="Calibri"/>
              <a:ea typeface="Calibri"/>
              <a:cs typeface="Calibri"/>
              <a:sym typeface="Calibri"/>
            </a:endParaRPr>
          </a:p>
        </p:txBody>
      </p:sp>
      <p:sp>
        <p:nvSpPr>
          <p:cNvPr id="125" name="Google Shape;125;p16"/>
          <p:cNvSpPr txBox="1"/>
          <p:nvPr/>
        </p:nvSpPr>
        <p:spPr>
          <a:xfrm>
            <a:off x="286500" y="547800"/>
            <a:ext cx="8400300" cy="631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C00000"/>
                </a:solidFill>
                <a:latin typeface="Times New Roman"/>
                <a:ea typeface="Times New Roman"/>
                <a:cs typeface="Times New Roman"/>
                <a:sym typeface="Times New Roman"/>
              </a:rPr>
              <a:t>                                          Assistive Technology: </a:t>
            </a:r>
            <a:endParaRPr b="0" i="0" sz="2100" u="none" cap="none" strike="noStrike">
              <a:solidFill>
                <a:srgbClr val="C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Web App - </a:t>
            </a:r>
            <a:r>
              <a:rPr b="1" i="0" lang="en-US" sz="2100" u="none" cap="none" strike="noStrike">
                <a:solidFill>
                  <a:srgbClr val="000000"/>
                </a:solidFill>
                <a:latin typeface="Times New Roman"/>
                <a:ea typeface="Times New Roman"/>
                <a:cs typeface="Times New Roman"/>
                <a:sym typeface="Times New Roman"/>
              </a:rPr>
              <a:t>Gesture language to text convertor Web app.</a:t>
            </a:r>
            <a:endParaRPr b="1" i="0" sz="2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Sign language is one of the oldest and most natural form of language for communication, but since most people do not know sign language and interpreters are very difficult to use. </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Because of this many </a:t>
            </a:r>
            <a:r>
              <a:rPr b="0" i="0" lang="en-US" sz="2100" u="none" cap="none" strike="noStrike">
                <a:solidFill>
                  <a:srgbClr val="C00000"/>
                </a:solidFill>
                <a:latin typeface="Times New Roman"/>
                <a:ea typeface="Times New Roman"/>
                <a:cs typeface="Times New Roman"/>
                <a:sym typeface="Times New Roman"/>
              </a:rPr>
              <a:t>disabled persons find difficult to communicate</a:t>
            </a:r>
            <a:r>
              <a:rPr b="0" i="0" lang="en-US" sz="2100" u="none" cap="none" strike="noStrike">
                <a:solidFill>
                  <a:srgbClr val="000000"/>
                </a:solidFill>
                <a:latin typeface="Times New Roman"/>
                <a:ea typeface="Times New Roman"/>
                <a:cs typeface="Times New Roman"/>
                <a:sym typeface="Times New Roman"/>
              </a:rPr>
              <a:t> with other peoples mainly due to this language barrier</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Hence our team come up with an Assistive Technology related “web app” which convert sign language(gestures) to English Text( and in speech format).</a:t>
            </a:r>
            <a:endParaRPr b="0" i="0" sz="21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rgbClr val="000000"/>
              </a:buClr>
              <a:buSzPts val="2100"/>
              <a:buFont typeface="Times New Roman"/>
              <a:buChar char="●"/>
            </a:pPr>
            <a:r>
              <a:rPr b="0" i="0" lang="en-US" sz="2100" u="none" cap="none" strike="noStrike">
                <a:solidFill>
                  <a:srgbClr val="000000"/>
                </a:solidFill>
                <a:latin typeface="Times New Roman"/>
                <a:ea typeface="Times New Roman"/>
                <a:cs typeface="Times New Roman"/>
                <a:sym typeface="Times New Roman"/>
              </a:rPr>
              <a:t>This Web app can be opened online and by using image capturing technology and machine learning we train the model to convert the hand movement captured from camera to text.</a:t>
            </a:r>
            <a:endParaRPr b="0" i="0" sz="2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 name="Google Shape;131;p17"/>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2" name="Google Shape;132;p17"/>
          <p:cNvSpPr txBox="1"/>
          <p:nvPr/>
        </p:nvSpPr>
        <p:spPr>
          <a:xfrm>
            <a:off x="457200" y="0"/>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Base Paper</a:t>
            </a:r>
            <a:endParaRPr b="1" i="0" sz="3200" u="none" cap="none" strike="noStrike">
              <a:solidFill>
                <a:schemeClr val="lt1"/>
              </a:solidFill>
              <a:latin typeface="Calibri"/>
              <a:ea typeface="Calibri"/>
              <a:cs typeface="Calibri"/>
              <a:sym typeface="Calibri"/>
            </a:endParaRPr>
          </a:p>
        </p:txBody>
      </p:sp>
      <p:sp>
        <p:nvSpPr>
          <p:cNvPr id="133" name="Google Shape;133;p17"/>
          <p:cNvSpPr txBox="1"/>
          <p:nvPr/>
        </p:nvSpPr>
        <p:spPr>
          <a:xfrm>
            <a:off x="34645" y="685800"/>
            <a:ext cx="9109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aphicFrame>
        <p:nvGraphicFramePr>
          <p:cNvPr id="134" name="Google Shape;134;p17"/>
          <p:cNvGraphicFramePr/>
          <p:nvPr/>
        </p:nvGraphicFramePr>
        <p:xfrm>
          <a:off x="178087" y="1449225"/>
          <a:ext cx="3000000" cy="3000000"/>
        </p:xfrm>
        <a:graphic>
          <a:graphicData uri="http://schemas.openxmlformats.org/drawingml/2006/table">
            <a:tbl>
              <a:tblPr bandRow="1" firstRow="1">
                <a:noFill/>
                <a:tableStyleId>{4C48F3EB-CA8D-4D52-B6F1-83BE689BCBD0}</a:tableStyleId>
              </a:tblPr>
              <a:tblGrid>
                <a:gridCol w="1466475"/>
                <a:gridCol w="7321350"/>
              </a:tblGrid>
              <a:tr h="9604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Contribution</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700" u="none" cap="none" strike="noStrike">
                          <a:solidFill>
                            <a:srgbClr val="2E2E2E"/>
                          </a:solidFill>
                          <a:latin typeface="Times New Roman"/>
                          <a:ea typeface="Times New Roman"/>
                          <a:cs typeface="Times New Roman"/>
                          <a:sym typeface="Times New Roman"/>
                        </a:rPr>
                        <a:t>Aimed to develop an American sign language recognition dataset and use it in the deep learning model which depends on neural networks to interpret gestures of sign language and hand poses to natural language.</a:t>
                      </a:r>
                      <a:endParaRPr sz="2300" u="none" cap="none" strike="noStrike">
                        <a:latin typeface="Times New Roman"/>
                        <a:ea typeface="Times New Roman"/>
                        <a:cs typeface="Times New Roman"/>
                        <a:sym typeface="Times New Roman"/>
                      </a:endParaRPr>
                    </a:p>
                  </a:txBody>
                  <a:tcPr marT="45725" marB="45725" marR="91450" marL="91450"/>
                </a:tc>
              </a:tr>
              <a:tr h="12461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Methodology</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700" u="none" cap="none" strike="noStrike">
                          <a:solidFill>
                            <a:srgbClr val="000000"/>
                          </a:solidFill>
                          <a:latin typeface="Times New Roman"/>
                          <a:ea typeface="Times New Roman"/>
                          <a:cs typeface="Times New Roman"/>
                          <a:sym typeface="Times New Roman"/>
                        </a:rPr>
                        <a:t>American Sign Language ASL depicts each letter with a static sign using the hand, except for J and Z. CNN requires less preprocessing than other image classification algorithms and uses four types of operations: convolution, pooling, flattening, and fully connected layers.</a:t>
                      </a:r>
                      <a:endParaRPr b="1" sz="1700" u="none" cap="none" strike="noStrike">
                        <a:solidFill>
                          <a:srgbClr val="000000"/>
                        </a:solidFill>
                        <a:latin typeface="Times New Roman"/>
                        <a:ea typeface="Times New Roman"/>
                        <a:cs typeface="Times New Roman"/>
                        <a:sym typeface="Times New Roman"/>
                      </a:endParaRPr>
                    </a:p>
                  </a:txBody>
                  <a:tcPr marT="45725" marB="45725" marR="91450" marL="91450"/>
                </a:tc>
              </a:tr>
              <a:tr h="957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Outcome</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In this study, they developed an application for American sign language alphabet recognition in real-time. The OpenCV library was used to capture video due to its performance and robustness.</a:t>
                      </a:r>
                      <a:endParaRPr b="1" sz="1800" u="none" cap="none" strike="noStrike">
                        <a:latin typeface="Times New Roman"/>
                        <a:ea typeface="Times New Roman"/>
                        <a:cs typeface="Times New Roman"/>
                        <a:sym typeface="Times New Roman"/>
                      </a:endParaRPr>
                    </a:p>
                  </a:txBody>
                  <a:tcPr marT="45725" marB="45725" marR="91450" marL="91450"/>
                </a:tc>
              </a:tr>
              <a:tr h="9546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Challenges</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700" u="none" cap="none" strike="noStrike">
                          <a:solidFill>
                            <a:srgbClr val="000000"/>
                          </a:solidFill>
                          <a:latin typeface="Times New Roman"/>
                          <a:ea typeface="Times New Roman"/>
                          <a:cs typeface="Times New Roman"/>
                          <a:sym typeface="Times New Roman"/>
                        </a:rPr>
                        <a:t>The ASLA dataset presents challenges in identifying letters due to varying lighting and distance, such as the size, position, shape, background, lighting, and distance of the hand from the camera.</a:t>
                      </a:r>
                      <a:endParaRPr b="1" sz="1700" u="none" cap="none" strike="noStrike">
                        <a:solidFill>
                          <a:srgbClr val="000000"/>
                        </a:solidFill>
                        <a:latin typeface="Times New Roman"/>
                        <a:ea typeface="Times New Roman"/>
                        <a:cs typeface="Times New Roman"/>
                        <a:sym typeface="Times New Roman"/>
                      </a:endParaRPr>
                    </a:p>
                  </a:txBody>
                  <a:tcPr marT="45725" marB="45725" marR="91450" marL="91450"/>
                </a:tc>
              </a:tr>
              <a:tr h="11338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Future Scope</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Future work may be carried out aiming to convert the ASL to commands which robots or machines can understand and execute. In this situation, any person may stand in front of the robot and give commands to it by ASL.</a:t>
                      </a:r>
                      <a:endParaRPr b="1" sz="18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35" name="Google Shape;135;p17"/>
          <p:cNvSpPr txBox="1"/>
          <p:nvPr/>
        </p:nvSpPr>
        <p:spPr>
          <a:xfrm>
            <a:off x="1503625" y="1357350"/>
            <a:ext cx="570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6" name="Google Shape;136;p17"/>
          <p:cNvSpPr txBox="1"/>
          <p:nvPr/>
        </p:nvSpPr>
        <p:spPr>
          <a:xfrm>
            <a:off x="1747500" y="1357350"/>
            <a:ext cx="7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7" name="Google Shape;137;p17"/>
          <p:cNvSpPr txBox="1"/>
          <p:nvPr/>
        </p:nvSpPr>
        <p:spPr>
          <a:xfrm>
            <a:off x="-393000" y="648825"/>
            <a:ext cx="9930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Times New Roman"/>
                <a:ea typeface="Times New Roman"/>
                <a:cs typeface="Times New Roman"/>
                <a:sym typeface="Times New Roman"/>
              </a:rPr>
              <a:t>Deep ASLR: A CNN based human computer interface for American Sign</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Times New Roman"/>
                <a:ea typeface="Times New Roman"/>
                <a:cs typeface="Times New Roman"/>
                <a:sym typeface="Times New Roman"/>
              </a:rPr>
              <a:t>Language recognition for hearing-impaired individuals</a:t>
            </a:r>
            <a:endParaRPr b="1"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3" name="Google Shape;143;p18"/>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p18"/>
          <p:cNvSpPr txBox="1"/>
          <p:nvPr/>
        </p:nvSpPr>
        <p:spPr>
          <a:xfrm>
            <a:off x="457200" y="0"/>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Supporting Paper 1</a:t>
            </a:r>
            <a:endParaRPr b="1" i="0" sz="3200" u="none" cap="none" strike="noStrike">
              <a:solidFill>
                <a:schemeClr val="lt1"/>
              </a:solidFill>
              <a:latin typeface="Calibri"/>
              <a:ea typeface="Calibri"/>
              <a:cs typeface="Calibri"/>
              <a:sym typeface="Calibri"/>
            </a:endParaRPr>
          </a:p>
        </p:txBody>
      </p:sp>
      <p:graphicFrame>
        <p:nvGraphicFramePr>
          <p:cNvPr id="145" name="Google Shape;145;p18"/>
          <p:cNvGraphicFramePr/>
          <p:nvPr/>
        </p:nvGraphicFramePr>
        <p:xfrm>
          <a:off x="270975" y="1637625"/>
          <a:ext cx="3000000" cy="3000000"/>
        </p:xfrm>
        <a:graphic>
          <a:graphicData uri="http://schemas.openxmlformats.org/drawingml/2006/table">
            <a:tbl>
              <a:tblPr bandRow="1" firstRow="1">
                <a:noFill/>
                <a:tableStyleId>{4C48F3EB-CA8D-4D52-B6F1-83BE689BCBD0}</a:tableStyleId>
              </a:tblPr>
              <a:tblGrid>
                <a:gridCol w="1479425"/>
                <a:gridCol w="7122650"/>
              </a:tblGrid>
              <a:tr h="12902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Contribution</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600" u="none" cap="none" strike="noStrike"/>
                        <a:t> </a:t>
                      </a:r>
                      <a:r>
                        <a:rPr lang="en-US" sz="1600" u="none" cap="none" strike="noStrike">
                          <a:latin typeface="Times New Roman"/>
                          <a:ea typeface="Times New Roman"/>
                          <a:cs typeface="Times New Roman"/>
                          <a:sym typeface="Times New Roman"/>
                        </a:rPr>
                        <a:t>A bidirectional sign language translation system using convolutional neural networks (CNNs) for feature extraction from sign language images. The system integrates both spatial and temporal features and outperforms other state-of-the-art sign language recognition systems.</a:t>
                      </a:r>
                      <a:endParaRPr sz="1600" u="none" cap="none" strike="noStrike">
                        <a:latin typeface="Times New Roman"/>
                        <a:ea typeface="Times New Roman"/>
                        <a:cs typeface="Times New Roman"/>
                        <a:sym typeface="Times New Roman"/>
                      </a:endParaRPr>
                    </a:p>
                  </a:txBody>
                  <a:tcPr marT="45725" marB="45725" marR="91450" marL="91450"/>
                </a:tc>
              </a:tr>
              <a:tr h="8146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Methodology</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600" u="none" cap="none" strike="noStrike">
                          <a:solidFill>
                            <a:srgbClr val="252525"/>
                          </a:solidFill>
                          <a:latin typeface="Times New Roman"/>
                          <a:ea typeface="Times New Roman"/>
                          <a:cs typeface="Times New Roman"/>
                          <a:sym typeface="Times New Roman"/>
                        </a:rPr>
                        <a:t>Gestures are interpreted by the flex sensor and accelerometer, which are sent to an android application where the text is converted to speech.</a:t>
                      </a:r>
                      <a:endParaRPr b="1" sz="1600" u="none" cap="none" strike="noStrike">
                        <a:latin typeface="Times New Roman"/>
                        <a:ea typeface="Times New Roman"/>
                        <a:cs typeface="Times New Roman"/>
                        <a:sym typeface="Times New Roman"/>
                      </a:endParaRPr>
                    </a:p>
                  </a:txBody>
                  <a:tcPr marT="45725" marB="45725" marR="91450" marL="91450"/>
                </a:tc>
              </a:tr>
              <a:tr h="8005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Outcome</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700"/>
                        <a:buFont typeface="Arial"/>
                        <a:buNone/>
                      </a:pPr>
                      <a:r>
                        <a:rPr b="1" lang="en-US" sz="1600" u="none" cap="none" strike="noStrike">
                          <a:latin typeface="Times New Roman"/>
                          <a:ea typeface="Times New Roman"/>
                          <a:cs typeface="Times New Roman"/>
                          <a:sym typeface="Times New Roman"/>
                        </a:rPr>
                        <a:t>the translation of each alphabet in the American Sign Language to text has been implemented via hardware gloves.</a:t>
                      </a:r>
                      <a:endParaRPr b="1" sz="1600" u="none" cap="none" strike="noStrike">
                        <a:latin typeface="Times New Roman"/>
                        <a:ea typeface="Times New Roman"/>
                        <a:cs typeface="Times New Roman"/>
                        <a:sym typeface="Times New Roman"/>
                      </a:endParaRPr>
                    </a:p>
                  </a:txBody>
                  <a:tcPr marT="45725" marB="45725" marR="91450" marL="91450"/>
                </a:tc>
              </a:tr>
              <a:tr h="11311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Challenges</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600" u="none" cap="none" strike="noStrike">
                          <a:latin typeface="Times New Roman"/>
                          <a:ea typeface="Times New Roman"/>
                          <a:cs typeface="Times New Roman"/>
                          <a:sym typeface="Times New Roman"/>
                        </a:rPr>
                        <a:t>The prototype glove can predict many gestures correctly but there is a conflict between sensors values for some gestures such as ‘M’, ‘S’, ‘T’ and ‘E’ because of very close proximity in the gesture</a:t>
                      </a:r>
                      <a:endParaRPr b="1" sz="1600" u="none" cap="none" strike="noStrike">
                        <a:latin typeface="Times New Roman"/>
                        <a:ea typeface="Times New Roman"/>
                        <a:cs typeface="Times New Roman"/>
                        <a:sym typeface="Times New Roman"/>
                      </a:endParaRPr>
                    </a:p>
                  </a:txBody>
                  <a:tcPr marT="45725" marB="45725" marR="91450" marL="91450"/>
                </a:tc>
              </a:tr>
              <a:tr h="10827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Future Scope</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700"/>
                        <a:buFont typeface="Arial"/>
                        <a:buNone/>
                      </a:pPr>
                      <a:r>
                        <a:rPr b="1" lang="en-US" sz="1600" u="none" cap="none" strike="noStrike">
                          <a:latin typeface="Times New Roman"/>
                          <a:ea typeface="Times New Roman"/>
                          <a:cs typeface="Times New Roman"/>
                          <a:sym typeface="Times New Roman"/>
                        </a:rPr>
                        <a:t>TensorFlow lite can be used to build an application and integrate Bluetooth application for text to speech conversion. Gestures can be identified by video classification algorithms to make the system a complete ecosystem.</a:t>
                      </a:r>
                      <a:endParaRPr b="1" sz="16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46" name="Google Shape;146;p18"/>
          <p:cNvSpPr txBox="1"/>
          <p:nvPr/>
        </p:nvSpPr>
        <p:spPr>
          <a:xfrm>
            <a:off x="228588" y="746063"/>
            <a:ext cx="86868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Convolutional Neural Network based Bidirectional Sign Language Translation System</a:t>
            </a:r>
            <a:endParaRPr b="1" i="0" sz="2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2" name="Google Shape;152;p19"/>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19"/>
          <p:cNvSpPr txBox="1"/>
          <p:nvPr/>
        </p:nvSpPr>
        <p:spPr>
          <a:xfrm>
            <a:off x="457200" y="-10275"/>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Supporting Paper 2</a:t>
            </a:r>
            <a:endParaRPr b="1" i="0" sz="3200" u="none" cap="none" strike="noStrike">
              <a:solidFill>
                <a:schemeClr val="lt1"/>
              </a:solidFill>
              <a:latin typeface="Calibri"/>
              <a:ea typeface="Calibri"/>
              <a:cs typeface="Calibri"/>
              <a:sym typeface="Calibri"/>
            </a:endParaRPr>
          </a:p>
        </p:txBody>
      </p:sp>
      <p:graphicFrame>
        <p:nvGraphicFramePr>
          <p:cNvPr id="154" name="Google Shape;154;p19"/>
          <p:cNvGraphicFramePr/>
          <p:nvPr/>
        </p:nvGraphicFramePr>
        <p:xfrm>
          <a:off x="228595" y="1585220"/>
          <a:ext cx="3000000" cy="3000000"/>
        </p:xfrm>
        <a:graphic>
          <a:graphicData uri="http://schemas.openxmlformats.org/drawingml/2006/table">
            <a:tbl>
              <a:tblPr bandRow="1" firstRow="1">
                <a:noFill/>
                <a:tableStyleId>{4C48F3EB-CA8D-4D52-B6F1-83BE689BCBD0}</a:tableStyleId>
              </a:tblPr>
              <a:tblGrid>
                <a:gridCol w="1524000"/>
                <a:gridCol w="7162800"/>
              </a:tblGrid>
              <a:tr h="6822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Contribution</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lang="en-US" sz="1600" u="none" cap="none" strike="noStrike">
                          <a:latin typeface="Times New Roman"/>
                          <a:ea typeface="Times New Roman"/>
                          <a:cs typeface="Times New Roman"/>
                          <a:sym typeface="Times New Roman"/>
                        </a:rPr>
                        <a:t>Development of a robust and efficient hand gesture recognition system based on a CNN architecture that can accurately recognize sign language gestures in real-time.</a:t>
                      </a:r>
                      <a:endParaRPr sz="1600" u="none" cap="none" strike="noStrike">
                        <a:latin typeface="Times New Roman"/>
                        <a:ea typeface="Times New Roman"/>
                        <a:cs typeface="Times New Roman"/>
                        <a:sym typeface="Times New Roman"/>
                      </a:endParaRPr>
                    </a:p>
                  </a:txBody>
                  <a:tcPr marT="45725" marB="45725" marR="91450" marL="91450"/>
                </a:tc>
              </a:tr>
              <a:tr h="14174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Methodology</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600" u="none" cap="none" strike="noStrike">
                          <a:latin typeface="Times New Roman"/>
                          <a:ea typeface="Times New Roman"/>
                          <a:cs typeface="Times New Roman"/>
                          <a:sym typeface="Times New Roman"/>
                        </a:rPr>
                        <a:t>The system captures hand gestures with a web camera, processes images with color extraction, segmentation, and morphological operations. It has a dataset of 2000 American sign gesture images, with 80% for training and 20% for testing. Binary pixels are extracted and a Convolutional Neural Network predicts alphabets after evaluation.</a:t>
                      </a:r>
                      <a:endParaRPr b="1" sz="1600" u="none" cap="none" strike="noStrike">
                        <a:latin typeface="Times New Roman"/>
                        <a:ea typeface="Times New Roman"/>
                        <a:cs typeface="Times New Roman"/>
                        <a:sym typeface="Times New Roman"/>
                      </a:endParaRPr>
                    </a:p>
                  </a:txBody>
                  <a:tcPr marT="45725" marB="45725" marR="91450" marL="91450"/>
                </a:tc>
              </a:tr>
              <a:tr h="9263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Outcome</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100"/>
                        <a:buFont typeface="Arial"/>
                        <a:buNone/>
                      </a:pPr>
                      <a:r>
                        <a:rPr b="1" lang="en-US" sz="1600" u="none" cap="none" strike="noStrike">
                          <a:latin typeface="Times New Roman"/>
                          <a:ea typeface="Times New Roman"/>
                          <a:cs typeface="Times New Roman"/>
                          <a:sym typeface="Times New Roman"/>
                        </a:rPr>
                        <a:t>In this study, the user must be able to capture images of the hand gesture using webcam and the system shall predict and display the name of the captured image. We use the HSV colour algorithm to detect the hand gesture.</a:t>
                      </a:r>
                      <a:endParaRPr b="1" sz="1800" u="none" cap="none" strike="noStrike">
                        <a:latin typeface="Times New Roman"/>
                        <a:ea typeface="Times New Roman"/>
                        <a:cs typeface="Times New Roman"/>
                        <a:sym typeface="Times New Roman"/>
                      </a:endParaRPr>
                    </a:p>
                  </a:txBody>
                  <a:tcPr marT="45725" marB="45725" marR="91450" marL="91450"/>
                </a:tc>
              </a:tr>
              <a:tr h="9885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Challenges</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800"/>
                        <a:buFont typeface="Arial"/>
                        <a:buNone/>
                      </a:pPr>
                      <a:r>
                        <a:rPr b="1" lang="en-US" sz="1600" u="none" cap="none" strike="noStrike">
                          <a:latin typeface="Times New Roman"/>
                          <a:ea typeface="Times New Roman"/>
                          <a:cs typeface="Times New Roman"/>
                          <a:sym typeface="Times New Roman"/>
                        </a:rPr>
                        <a:t>Sign languages are very broad and differ from country to country in terms of gestures, body language and face expressions. Learning and capturing the gestures was quite a challenge since the movement of hands had to be precise and on point </a:t>
                      </a:r>
                      <a:endParaRPr b="1" sz="1600" u="none" cap="none" strike="noStrike">
                        <a:latin typeface="Times New Roman"/>
                        <a:ea typeface="Times New Roman"/>
                        <a:cs typeface="Times New Roman"/>
                        <a:sym typeface="Times New Roman"/>
                      </a:endParaRPr>
                    </a:p>
                  </a:txBody>
                  <a:tcPr marT="45725" marB="45725" marR="91450" marL="91450"/>
                </a:tc>
              </a:tr>
              <a:tr h="9629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Future Scope</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100"/>
                        <a:buFont typeface="Arial"/>
                        <a:buNone/>
                      </a:pPr>
                      <a:r>
                        <a:rPr b="1" lang="en-US" sz="1600" u="none" cap="none" strike="noStrike">
                          <a:latin typeface="Times New Roman"/>
                          <a:ea typeface="Times New Roman"/>
                          <a:cs typeface="Times New Roman"/>
                          <a:sym typeface="Times New Roman"/>
                        </a:rPr>
                        <a:t>To improve the model's ability, consider expanding the dataset to include more alphabets. Integrating speech recognition can enhance the system's accessibility for blind individuals, while maintaining a high level of accuracy. </a:t>
                      </a:r>
                      <a:endParaRPr b="1" sz="17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55" name="Google Shape;155;p19"/>
          <p:cNvSpPr txBox="1"/>
          <p:nvPr/>
        </p:nvSpPr>
        <p:spPr>
          <a:xfrm>
            <a:off x="17245" y="747350"/>
            <a:ext cx="9109500" cy="10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Times New Roman"/>
                <a:ea typeface="Times New Roman"/>
                <a:cs typeface="Times New Roman"/>
                <a:sym typeface="Times New Roman"/>
              </a:rPr>
              <a:t>Sign Language Recognition System using Convolutional Neural Network and Computer Vision</a:t>
            </a:r>
            <a:endParaRPr b="1" i="0" sz="21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1" name="Google Shape;161;p20"/>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 name="Google Shape;162;p20"/>
          <p:cNvSpPr txBox="1"/>
          <p:nvPr/>
        </p:nvSpPr>
        <p:spPr>
          <a:xfrm>
            <a:off x="457200" y="-10275"/>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Inference of Literature Review</a:t>
            </a:r>
            <a:endParaRPr b="1" i="0" sz="3200" u="none" cap="none" strike="noStrike">
              <a:solidFill>
                <a:schemeClr val="lt1"/>
              </a:solidFill>
              <a:latin typeface="Calibri"/>
              <a:ea typeface="Calibri"/>
              <a:cs typeface="Calibri"/>
              <a:sym typeface="Calibri"/>
            </a:endParaRPr>
          </a:p>
        </p:txBody>
      </p:sp>
      <p:graphicFrame>
        <p:nvGraphicFramePr>
          <p:cNvPr id="163" name="Google Shape;163;p20"/>
          <p:cNvGraphicFramePr/>
          <p:nvPr/>
        </p:nvGraphicFramePr>
        <p:xfrm>
          <a:off x="238244" y="879855"/>
          <a:ext cx="3000000" cy="3000000"/>
        </p:xfrm>
        <a:graphic>
          <a:graphicData uri="http://schemas.openxmlformats.org/drawingml/2006/table">
            <a:tbl>
              <a:tblPr bandRow="1" firstRow="1">
                <a:noFill/>
                <a:tableStyleId>{4C48F3EB-CA8D-4D52-B6F1-83BE689BCBD0}</a:tableStyleId>
              </a:tblPr>
              <a:tblGrid>
                <a:gridCol w="2419125"/>
                <a:gridCol w="6248400"/>
              </a:tblGrid>
              <a:tr h="209257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Base Paper</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2400"/>
                        <a:buFont typeface="Arial"/>
                        <a:buNone/>
                      </a:pPr>
                      <a:r>
                        <a:t/>
                      </a:r>
                      <a:endParaRPr sz="1700" u="none" cap="none" strike="noStrike"/>
                    </a:p>
                    <a:p>
                      <a:pPr indent="0" lvl="0" marL="0" marR="0" rtl="0" algn="l">
                        <a:lnSpc>
                          <a:spcPct val="100000"/>
                        </a:lnSpc>
                        <a:spcBef>
                          <a:spcPts val="0"/>
                        </a:spcBef>
                        <a:spcAft>
                          <a:spcPts val="0"/>
                        </a:spcAft>
                        <a:buClr>
                          <a:srgbClr val="000000"/>
                        </a:buClr>
                        <a:buSzPts val="2400"/>
                        <a:buFont typeface="Arial"/>
                        <a:buNone/>
                      </a:pPr>
                      <a:r>
                        <a:rPr lang="en-US" sz="1700" u="none" cap="none" strike="noStrike">
                          <a:latin typeface="Times New Roman"/>
                          <a:ea typeface="Times New Roman"/>
                          <a:cs typeface="Times New Roman"/>
                          <a:sym typeface="Times New Roman"/>
                        </a:rPr>
                        <a:t>The literature review emphasizes the growing need for accurate ASL recognition systems for hearing-impaired individuals due to the limitations in accuracy and efficiency of traditional methods. The proposed Deep ASLR system, based on CNN, has the potential to address these limitations and significantly improve ASL recognition performance.</a:t>
                      </a:r>
                      <a:endParaRPr sz="1700" u="none" cap="none" strike="noStrike">
                        <a:latin typeface="Times New Roman"/>
                        <a:ea typeface="Times New Roman"/>
                        <a:cs typeface="Times New Roman"/>
                        <a:sym typeface="Times New Roman"/>
                      </a:endParaRPr>
                    </a:p>
                  </a:txBody>
                  <a:tcPr marT="45725" marB="45725" marR="91450" marL="91450"/>
                </a:tc>
              </a:tr>
              <a:tr h="182582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Supporting Paper 1</a:t>
                      </a:r>
                      <a:endParaRPr b="1" sz="1800" u="none" cap="none" strike="noStrike">
                        <a:latin typeface="Times New Roman"/>
                        <a:ea typeface="Times New Roman"/>
                        <a:cs typeface="Times New Roman"/>
                        <a:sym typeface="Times New Roman"/>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600"/>
                        <a:buFont typeface="Arial"/>
                        <a:buNone/>
                      </a:pPr>
                      <a:r>
                        <a:t/>
                      </a:r>
                      <a:endParaRPr b="1" sz="1700" u="none" cap="none" strike="noStrike"/>
                    </a:p>
                    <a:p>
                      <a:pPr indent="0" lvl="0" marL="0" marR="0" rtl="0" algn="l">
                        <a:lnSpc>
                          <a:spcPct val="100000"/>
                        </a:lnSpc>
                        <a:spcBef>
                          <a:spcPts val="0"/>
                        </a:spcBef>
                        <a:spcAft>
                          <a:spcPts val="0"/>
                        </a:spcAft>
                        <a:buClr>
                          <a:schemeClr val="dk1"/>
                        </a:buClr>
                        <a:buSzPts val="2600"/>
                        <a:buFont typeface="Arial"/>
                        <a:buNone/>
                      </a:pPr>
                      <a:r>
                        <a:rPr b="1" lang="en-US" sz="1700" u="none" cap="none" strike="noStrike">
                          <a:latin typeface="Times New Roman"/>
                          <a:ea typeface="Times New Roman"/>
                          <a:cs typeface="Times New Roman"/>
                          <a:sym typeface="Times New Roman"/>
                        </a:rPr>
                        <a:t>The literature review summarizes the current state-of-the-art in sign language recognition and translation, highlighting challenges such as lack of standardization and regional variations. It also discusses the effectiveness of CNNs in recognizing sign language gestures and their potential for bidirectional translation systems.</a:t>
                      </a:r>
                      <a:endParaRPr b="1" sz="1700" u="none" cap="none" strike="noStrike">
                        <a:latin typeface="Times New Roman"/>
                        <a:ea typeface="Times New Roman"/>
                        <a:cs typeface="Times New Roman"/>
                        <a:sym typeface="Times New Roman"/>
                      </a:endParaRPr>
                    </a:p>
                  </a:txBody>
                  <a:tcPr marT="45725" marB="45725" marR="91450" marL="91450"/>
                </a:tc>
              </a:tr>
              <a:tr h="181772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Supporting Paper 2</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600"/>
                        <a:buFont typeface="Arial"/>
                        <a:buNone/>
                      </a:pPr>
                      <a:r>
                        <a:t/>
                      </a:r>
                      <a:endParaRPr b="1" sz="1700" u="none" cap="none" strike="noStrike"/>
                    </a:p>
                    <a:p>
                      <a:pPr indent="0" lvl="0" marL="0" marR="0" rtl="0" algn="l">
                        <a:lnSpc>
                          <a:spcPct val="100000"/>
                        </a:lnSpc>
                        <a:spcBef>
                          <a:spcPts val="0"/>
                        </a:spcBef>
                        <a:spcAft>
                          <a:spcPts val="0"/>
                        </a:spcAft>
                        <a:buClr>
                          <a:schemeClr val="dk1"/>
                        </a:buClr>
                        <a:buSzPts val="2600"/>
                        <a:buFont typeface="Arial"/>
                        <a:buNone/>
                      </a:pPr>
                      <a:r>
                        <a:rPr b="1" lang="en-US" sz="1700" u="none" cap="none" strike="noStrike">
                          <a:latin typeface="Times New Roman"/>
                          <a:ea typeface="Times New Roman"/>
                          <a:cs typeface="Times New Roman"/>
                          <a:sym typeface="Times New Roman"/>
                        </a:rPr>
                        <a:t>The literature review describes a system that uses computer vision and deep learning to recognize American Sign Language (ASL) gestures and convert them into text or speech. The system has three components: hand detection, hand tracking, and sign classification.</a:t>
                      </a:r>
                      <a:endParaRPr b="1" sz="17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p:nvPr/>
        </p:nvSpPr>
        <p:spPr>
          <a:xfrm>
            <a:off x="0" y="76200"/>
            <a:ext cx="9144000" cy="533400"/>
          </a:xfrm>
          <a:prstGeom prst="rect">
            <a:avLst/>
          </a:prstGeom>
          <a:solidFill>
            <a:srgbClr val="95373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9" name="Google Shape;169;p21"/>
          <p:cNvSpPr txBox="1"/>
          <p:nvPr/>
        </p:nvSpPr>
        <p:spPr>
          <a:xfrm>
            <a:off x="457200" y="0"/>
            <a:ext cx="8001000" cy="639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Requirement Specification</a:t>
            </a:r>
            <a:endParaRPr b="1" i="0" sz="3200" u="none" cap="none" strike="noStrike">
              <a:solidFill>
                <a:schemeClr val="lt1"/>
              </a:solidFill>
              <a:latin typeface="Calibri"/>
              <a:ea typeface="Calibri"/>
              <a:cs typeface="Calibri"/>
              <a:sym typeface="Calibri"/>
            </a:endParaRPr>
          </a:p>
        </p:txBody>
      </p:sp>
      <p:graphicFrame>
        <p:nvGraphicFramePr>
          <p:cNvPr id="170" name="Google Shape;170;p21"/>
          <p:cNvGraphicFramePr/>
          <p:nvPr/>
        </p:nvGraphicFramePr>
        <p:xfrm>
          <a:off x="228600" y="1426900"/>
          <a:ext cx="3000000" cy="3000000"/>
        </p:xfrm>
        <a:graphic>
          <a:graphicData uri="http://schemas.openxmlformats.org/drawingml/2006/table">
            <a:tbl>
              <a:tblPr>
                <a:noFill/>
                <a:tableStyleId>{05C024F5-FF7E-4DCC-8869-DC289C6D9A7A}</a:tableStyleId>
              </a:tblPr>
              <a:tblGrid>
                <a:gridCol w="3190375"/>
                <a:gridCol w="5267825"/>
              </a:tblGrid>
              <a:tr h="498275">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FRONT END TOOLS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SzPts val="1100"/>
                        <a:buFont typeface="Arial"/>
                        <a:buNone/>
                      </a:pPr>
                      <a:r>
                        <a:rPr lang="en-US" sz="1800" u="none" cap="none" strike="noStrike">
                          <a:solidFill>
                            <a:schemeClr val="dk1"/>
                          </a:solidFill>
                          <a:latin typeface="Calibri"/>
                          <a:ea typeface="Calibri"/>
                          <a:cs typeface="Calibri"/>
                          <a:sym typeface="Calibri"/>
                        </a:rPr>
                        <a:t>CSS</a:t>
                      </a:r>
                      <a:endParaRPr sz="17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4675">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BACK END TOOLS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SzPts val="1100"/>
                        <a:buFont typeface="Arial"/>
                        <a:buNone/>
                      </a:pPr>
                      <a:r>
                        <a:rPr lang="en-US" sz="1800" u="none" cap="none" strike="noStrike">
                          <a:solidFill>
                            <a:schemeClr val="dk1"/>
                          </a:solidFill>
                          <a:latin typeface="Calibri"/>
                          <a:ea typeface="Calibri"/>
                          <a:cs typeface="Calibri"/>
                          <a:sym typeface="Calibri"/>
                        </a:rPr>
                        <a:t>Python, Flask</a:t>
                      </a:r>
                      <a:endParaRPr sz="17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250">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MARKUP LANGUAGES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HTML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3950">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SCRIPTING LANGUAGES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Nil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7450">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MIDDLEWARE TECHNOLOGIES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Nil</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3475">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IDE</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Visual studio,Pycharm</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250">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SIMULATION TOOLS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41300" lvl="0" marL="34290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Nil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2725">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NETWORK/WIRELESS TECHNOLOGIES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 </a:t>
                      </a:r>
                      <a:endParaRPr sz="1600" u="none" cap="none" strike="noStrike">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600"/>
                        <a:buFont typeface="Arial"/>
                        <a:buNone/>
                      </a:pPr>
                      <a:r>
                        <a:rPr lang="en-US" sz="1800" u="none" cap="none" strike="noStrike">
                          <a:latin typeface="Calibri"/>
                          <a:ea typeface="Calibri"/>
                          <a:cs typeface="Calibri"/>
                          <a:sym typeface="Calibri"/>
                        </a:rPr>
                        <a:t>  Nil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250">
                <a:tc>
                  <a:txBody>
                    <a:bodyPr/>
                    <a:lstStyle/>
                    <a:p>
                      <a:pPr indent="0" lvl="0" marL="0" marR="0" rtl="0" algn="just">
                        <a:lnSpc>
                          <a:spcPct val="115000"/>
                        </a:lnSpc>
                        <a:spcBef>
                          <a:spcPts val="0"/>
                        </a:spcBef>
                        <a:spcAft>
                          <a:spcPts val="0"/>
                        </a:spcAft>
                        <a:buClr>
                          <a:schemeClr val="dk1"/>
                        </a:buClr>
                        <a:buSzPts val="1600"/>
                        <a:buFont typeface="Noto Sans Symbols"/>
                        <a:buNone/>
                      </a:pPr>
                      <a:r>
                        <a:rPr lang="en-US" sz="1600" u="none" cap="none" strike="noStrike">
                          <a:latin typeface="Calibri"/>
                          <a:ea typeface="Calibri"/>
                          <a:cs typeface="Calibri"/>
                          <a:sym typeface="Calibri"/>
                        </a:rPr>
                        <a:t>ANY OTHER </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41300" lvl="0" marL="342900" marR="0" rtl="0" algn="just">
                        <a:lnSpc>
                          <a:spcPct val="115000"/>
                        </a:lnSpc>
                        <a:spcBef>
                          <a:spcPts val="0"/>
                        </a:spcBef>
                        <a:spcAft>
                          <a:spcPts val="0"/>
                        </a:spcAft>
                        <a:buClr>
                          <a:schemeClr val="dk1"/>
                        </a:buClr>
                        <a:buSzPts val="1600"/>
                        <a:buFont typeface="Noto Sans Symbols"/>
                        <a:buNone/>
                      </a:pPr>
                      <a:r>
                        <a:rPr lang="en-US" sz="1800" u="none" cap="none" strike="noStrike">
                          <a:latin typeface="Calibri"/>
                          <a:ea typeface="Calibri"/>
                          <a:cs typeface="Calibri"/>
                          <a:sym typeface="Calibri"/>
                        </a:rPr>
                        <a:t>Nil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1" name="Google Shape;171;p21"/>
          <p:cNvSpPr txBox="1"/>
          <p:nvPr/>
        </p:nvSpPr>
        <p:spPr>
          <a:xfrm>
            <a:off x="3409025" y="1057588"/>
            <a:ext cx="345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21"/>
          <p:cNvSpPr txBox="1"/>
          <p:nvPr/>
        </p:nvSpPr>
        <p:spPr>
          <a:xfrm>
            <a:off x="276478" y="981025"/>
            <a:ext cx="115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Software</a:t>
            </a:r>
            <a:endParaRPr b="1" i="0" sz="1800" u="none" cap="none" strike="noStrike">
              <a:solidFill>
                <a:srgbClr val="C00000"/>
              </a:solidFill>
              <a:latin typeface="Arial"/>
              <a:ea typeface="Arial"/>
              <a:cs typeface="Arial"/>
              <a:sym typeface="Arial"/>
            </a:endParaRPr>
          </a:p>
        </p:txBody>
      </p:sp>
      <p:sp>
        <p:nvSpPr>
          <p:cNvPr id="173" name="Google Shape;173;p21"/>
          <p:cNvSpPr txBox="1"/>
          <p:nvPr/>
        </p:nvSpPr>
        <p:spPr>
          <a:xfrm>
            <a:off x="276492" y="6338825"/>
            <a:ext cx="2984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Calibri"/>
                <a:ea typeface="Calibri"/>
                <a:cs typeface="Calibri"/>
                <a:sym typeface="Calibri"/>
              </a:rPr>
              <a:t>Hardware:  </a:t>
            </a:r>
            <a:r>
              <a:rPr b="1" i="0" lang="en-US" sz="2000" u="none" cap="none" strike="noStrike">
                <a:solidFill>
                  <a:srgbClr val="000000"/>
                </a:solidFill>
                <a:latin typeface="Calibri"/>
                <a:ea typeface="Calibri"/>
                <a:cs typeface="Calibri"/>
                <a:sym typeface="Calibri"/>
              </a:rPr>
              <a:t>nil</a:t>
            </a:r>
            <a:endParaRPr b="1" i="0" sz="20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